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19" r:id="rId2"/>
    <p:sldId id="465" r:id="rId3"/>
    <p:sldId id="501" r:id="rId4"/>
    <p:sldId id="533" r:id="rId5"/>
    <p:sldId id="520" r:id="rId6"/>
    <p:sldId id="503" r:id="rId7"/>
    <p:sldId id="540" r:id="rId8"/>
    <p:sldId id="508" r:id="rId9"/>
    <p:sldId id="506" r:id="rId10"/>
    <p:sldId id="514" r:id="rId11"/>
    <p:sldId id="556" r:id="rId12"/>
    <p:sldId id="555" r:id="rId13"/>
    <p:sldId id="471" r:id="rId14"/>
    <p:sldId id="539" r:id="rId15"/>
    <p:sldId id="529" r:id="rId16"/>
    <p:sldId id="541" r:id="rId17"/>
    <p:sldId id="542" r:id="rId18"/>
    <p:sldId id="543" r:id="rId19"/>
    <p:sldId id="544" r:id="rId20"/>
    <p:sldId id="545" r:id="rId21"/>
    <p:sldId id="546" r:id="rId22"/>
    <p:sldId id="547" r:id="rId23"/>
    <p:sldId id="548" r:id="rId24"/>
    <p:sldId id="549" r:id="rId25"/>
    <p:sldId id="550" r:id="rId26"/>
    <p:sldId id="551" r:id="rId27"/>
    <p:sldId id="552" r:id="rId28"/>
    <p:sldId id="553" r:id="rId29"/>
    <p:sldId id="522" r:id="rId30"/>
    <p:sldId id="554" r:id="rId31"/>
    <p:sldId id="491" r:id="rId32"/>
    <p:sldId id="482" r:id="rId33"/>
    <p:sldId id="481" r:id="rId3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8E3"/>
    <a:srgbClr val="FF0000"/>
    <a:srgbClr val="0036A2"/>
    <a:srgbClr val="FF99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3548" autoAdjust="0"/>
  </p:normalViewPr>
  <p:slideViewPr>
    <p:cSldViewPr>
      <p:cViewPr varScale="1">
        <p:scale>
          <a:sx n="103" d="100"/>
          <a:sy n="103" d="100"/>
        </p:scale>
        <p:origin x="-12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E2529-AC95-4E29-AF3B-2749F3EA125E}" type="doc">
      <dgm:prSet loTypeId="urn:microsoft.com/office/officeart/2005/8/layout/vList3#1" loCatId="list" qsTypeId="urn:microsoft.com/office/officeart/2005/8/quickstyle/simple2" qsCatId="simple" csTypeId="urn:microsoft.com/office/officeart/2005/8/colors/accent1_1" csCatId="accent1" phldr="1"/>
      <dgm:spPr/>
    </dgm:pt>
    <dgm:pt modelId="{9DE74966-1E44-410E-9141-185090D8F1D0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Технология  машиностроения</a:t>
          </a:r>
          <a:endParaRPr lang="ru-RU" dirty="0">
            <a:solidFill>
              <a:srgbClr val="002060"/>
            </a:solidFill>
          </a:endParaRPr>
        </a:p>
      </dgm:t>
    </dgm:pt>
    <dgm:pt modelId="{056D1EFF-3FC3-4F99-8298-BE90F77F7312}" type="parTrans" cxnId="{8AACEFB9-4FA2-4786-8F02-3E888594488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A26D16B2-EF03-4CB7-AD85-34EC44DA1092}" type="sibTrans" cxnId="{8AACEFB9-4FA2-4786-8F02-3E888594488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E9F5A12F-9064-48A1-9637-B0583E7B2374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Разработка электронных устройств и систем</a:t>
          </a:r>
          <a:endParaRPr lang="ru-RU" dirty="0">
            <a:solidFill>
              <a:srgbClr val="002060"/>
            </a:solidFill>
          </a:endParaRPr>
        </a:p>
      </dgm:t>
    </dgm:pt>
    <dgm:pt modelId="{252EEE61-856C-4CA5-B28B-DA258F53FEB1}" type="parTrans" cxnId="{9AFDB52A-F0D5-4B4C-BB45-8E433A591E4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012EAD11-50E4-4244-AD3A-5E7E7DCAF111}" type="sibTrans" cxnId="{9AFDB52A-F0D5-4B4C-BB45-8E433A591E4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8F102931-54F3-4F02-9350-F91AD003CB4E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Компьютерные системы и комплексы</a:t>
          </a:r>
          <a:endParaRPr lang="ru-RU" dirty="0">
            <a:solidFill>
              <a:srgbClr val="002060"/>
            </a:solidFill>
          </a:endParaRPr>
        </a:p>
      </dgm:t>
    </dgm:pt>
    <dgm:pt modelId="{A89C8AE9-6538-43C9-93DD-43C25A8C4468}" type="parTrans" cxnId="{095D34BE-196E-4BE7-81D1-AC242DD45C98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D67A0525-8C0B-4694-9C2C-8AFD80B8F710}" type="sibTrans" cxnId="{095D34BE-196E-4BE7-81D1-AC242DD45C98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ED0664E9-1F2A-4237-8EDD-5EA75175CC1C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>
              <a:solidFill>
                <a:srgbClr val="002060"/>
              </a:solidFill>
              <a:latin typeface="Arial Black"/>
              <a:ea typeface="Times New Roman"/>
              <a:cs typeface="+mn-cs"/>
            </a:rPr>
            <a:t>Информационные системы и программирование</a:t>
          </a:r>
          <a:endParaRPr lang="ru-RU" dirty="0">
            <a:solidFill>
              <a:srgbClr val="002060"/>
            </a:solidFill>
          </a:endParaRPr>
        </a:p>
      </dgm:t>
    </dgm:pt>
    <dgm:pt modelId="{42C0BAA9-5928-4D30-8A66-4633E1CB1A81}" type="parTrans" cxnId="{385C21E9-3ED7-4E5D-9CB6-58EBA823054E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233D989C-C187-41FB-8ED5-3837877613AE}" type="sibTrans" cxnId="{385C21E9-3ED7-4E5D-9CB6-58EBA823054E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A06ABCAB-8D48-4A7B-974F-420724288580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>
              <a:solidFill>
                <a:srgbClr val="002060"/>
              </a:solidFill>
              <a:latin typeface="Arial Black"/>
              <a:ea typeface="Times New Roman"/>
              <a:cs typeface="+mn-cs"/>
            </a:rPr>
            <a:t>Юриспруденция</a:t>
          </a:r>
          <a:endParaRPr lang="ru-RU" dirty="0">
            <a:solidFill>
              <a:srgbClr val="002060"/>
            </a:solidFill>
          </a:endParaRPr>
        </a:p>
      </dgm:t>
    </dgm:pt>
    <dgm:pt modelId="{705D6FB7-646C-4B27-B47D-FE2F5AFE1A91}" type="parTrans" cxnId="{C2F65064-EBB8-4E7E-AD77-FD0EA7CDAACA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9C4E3EFE-7D67-48CE-97D7-708E037F4599}" type="sibTrans" cxnId="{C2F65064-EBB8-4E7E-AD77-FD0EA7CDAACA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46337B4A-0B54-46F4-8374-94E7E95C74E5}" type="pres">
      <dgm:prSet presAssocID="{D66E2529-AC95-4E29-AF3B-2749F3EA125E}" presName="linearFlow" presStyleCnt="0">
        <dgm:presLayoutVars>
          <dgm:dir/>
          <dgm:resizeHandles val="exact"/>
        </dgm:presLayoutVars>
      </dgm:prSet>
      <dgm:spPr/>
    </dgm:pt>
    <dgm:pt modelId="{A256687F-6577-4560-A5BF-F9CDC43A6EB1}" type="pres">
      <dgm:prSet presAssocID="{9DE74966-1E44-410E-9141-185090D8F1D0}" presName="composite" presStyleCnt="0"/>
      <dgm:spPr/>
    </dgm:pt>
    <dgm:pt modelId="{4D7F2B9F-61B5-4C51-8757-AD6DD378B353}" type="pres">
      <dgm:prSet presAssocID="{9DE74966-1E44-410E-9141-185090D8F1D0}" presName="imgShp" presStyleLbl="fgImgPlac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89C8A5BF-67EF-437D-9A79-6E7FA2DA7C1B}" type="pres">
      <dgm:prSet presAssocID="{9DE74966-1E44-410E-9141-185090D8F1D0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7E00F6-6251-495A-AB2A-41D5C37B9A00}" type="pres">
      <dgm:prSet presAssocID="{A26D16B2-EF03-4CB7-AD85-34EC44DA1092}" presName="spacing" presStyleCnt="0"/>
      <dgm:spPr/>
    </dgm:pt>
    <dgm:pt modelId="{5F9C8B94-B3A4-4614-9C10-B9FAA77395FF}" type="pres">
      <dgm:prSet presAssocID="{E9F5A12F-9064-48A1-9637-B0583E7B2374}" presName="composite" presStyleCnt="0"/>
      <dgm:spPr/>
    </dgm:pt>
    <dgm:pt modelId="{D0959134-2160-4AEB-8EC6-4794F08A2386}" type="pres">
      <dgm:prSet presAssocID="{E9F5A12F-9064-48A1-9637-B0583E7B2374}" presName="imgShp" presStyleLbl="fgImgPlace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672B4E34-55A9-4CE6-8C85-49448D5A224D}" type="pres">
      <dgm:prSet presAssocID="{E9F5A12F-9064-48A1-9637-B0583E7B2374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9CC752-CC73-44FB-B7E3-73C0C1963845}" type="pres">
      <dgm:prSet presAssocID="{012EAD11-50E4-4244-AD3A-5E7E7DCAF111}" presName="spacing" presStyleCnt="0"/>
      <dgm:spPr/>
    </dgm:pt>
    <dgm:pt modelId="{CF11FA04-556B-4B9D-8424-FCF678359DED}" type="pres">
      <dgm:prSet presAssocID="{8F102931-54F3-4F02-9350-F91AD003CB4E}" presName="composite" presStyleCnt="0"/>
      <dgm:spPr/>
    </dgm:pt>
    <dgm:pt modelId="{A8A2DC75-7067-4516-8564-A17910DDE0B1}" type="pres">
      <dgm:prSet presAssocID="{8F102931-54F3-4F02-9350-F91AD003CB4E}" presName="imgShp" presStyleLbl="fgImgPlace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13A4A5F4-425E-40C6-B845-62F9530338ED}" type="pres">
      <dgm:prSet presAssocID="{8F102931-54F3-4F02-9350-F91AD003CB4E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D99753-1B43-47A1-AE1C-FBBC681B37C7}" type="pres">
      <dgm:prSet presAssocID="{D67A0525-8C0B-4694-9C2C-8AFD80B8F710}" presName="spacing" presStyleCnt="0"/>
      <dgm:spPr/>
    </dgm:pt>
    <dgm:pt modelId="{64295F74-9FF9-45E2-B531-3E17936C9469}" type="pres">
      <dgm:prSet presAssocID="{ED0664E9-1F2A-4237-8EDD-5EA75175CC1C}" presName="composite" presStyleCnt="0"/>
      <dgm:spPr/>
    </dgm:pt>
    <dgm:pt modelId="{E990022E-E3CE-4F77-882B-F74B91856C51}" type="pres">
      <dgm:prSet presAssocID="{ED0664E9-1F2A-4237-8EDD-5EA75175CC1C}" presName="imgShp" presStyleLbl="fgImgPlac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</dgm:pt>
    <dgm:pt modelId="{9B5FBAAF-3FF2-4404-8FAB-9E32AE52619D}" type="pres">
      <dgm:prSet presAssocID="{ED0664E9-1F2A-4237-8EDD-5EA75175CC1C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FC7D4A-32BE-4D11-A78F-D07EADCDD4BF}" type="pres">
      <dgm:prSet presAssocID="{233D989C-C187-41FB-8ED5-3837877613AE}" presName="spacing" presStyleCnt="0"/>
      <dgm:spPr/>
    </dgm:pt>
    <dgm:pt modelId="{0A0F2F20-0D07-46D6-8958-ED4B08F67176}" type="pres">
      <dgm:prSet presAssocID="{A06ABCAB-8D48-4A7B-974F-420724288580}" presName="composite" presStyleCnt="0"/>
      <dgm:spPr/>
    </dgm:pt>
    <dgm:pt modelId="{D0607FF7-8F33-40AC-A704-6E4E356E8177}" type="pres">
      <dgm:prSet presAssocID="{A06ABCAB-8D48-4A7B-974F-420724288580}" presName="imgShp" presStyleLbl="fgImgPlac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</dgm:pt>
    <dgm:pt modelId="{A8F59CAE-6643-4268-BBD5-A49ECA71BC92}" type="pres">
      <dgm:prSet presAssocID="{A06ABCAB-8D48-4A7B-974F-420724288580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EA317CD-A192-47CD-BBBF-6E9F5B21F66B}" type="presOf" srcId="{9DE74966-1E44-410E-9141-185090D8F1D0}" destId="{89C8A5BF-67EF-437D-9A79-6E7FA2DA7C1B}" srcOrd="0" destOrd="0" presId="urn:microsoft.com/office/officeart/2005/8/layout/vList3#1"/>
    <dgm:cxn modelId="{8AACEFB9-4FA2-4786-8F02-3E8885944887}" srcId="{D66E2529-AC95-4E29-AF3B-2749F3EA125E}" destId="{9DE74966-1E44-410E-9141-185090D8F1D0}" srcOrd="0" destOrd="0" parTransId="{056D1EFF-3FC3-4F99-8298-BE90F77F7312}" sibTransId="{A26D16B2-EF03-4CB7-AD85-34EC44DA1092}"/>
    <dgm:cxn modelId="{CEB5F96A-E77B-486C-A933-D490FCD23E4F}" type="presOf" srcId="{D66E2529-AC95-4E29-AF3B-2749F3EA125E}" destId="{46337B4A-0B54-46F4-8374-94E7E95C74E5}" srcOrd="0" destOrd="0" presId="urn:microsoft.com/office/officeart/2005/8/layout/vList3#1"/>
    <dgm:cxn modelId="{3EF45747-5908-4CD0-872B-BE7529A84588}" type="presOf" srcId="{E9F5A12F-9064-48A1-9637-B0583E7B2374}" destId="{672B4E34-55A9-4CE6-8C85-49448D5A224D}" srcOrd="0" destOrd="0" presId="urn:microsoft.com/office/officeart/2005/8/layout/vList3#1"/>
    <dgm:cxn modelId="{9AFDB52A-F0D5-4B4C-BB45-8E433A591E47}" srcId="{D66E2529-AC95-4E29-AF3B-2749F3EA125E}" destId="{E9F5A12F-9064-48A1-9637-B0583E7B2374}" srcOrd="1" destOrd="0" parTransId="{252EEE61-856C-4CA5-B28B-DA258F53FEB1}" sibTransId="{012EAD11-50E4-4244-AD3A-5E7E7DCAF111}"/>
    <dgm:cxn modelId="{095D34BE-196E-4BE7-81D1-AC242DD45C98}" srcId="{D66E2529-AC95-4E29-AF3B-2749F3EA125E}" destId="{8F102931-54F3-4F02-9350-F91AD003CB4E}" srcOrd="2" destOrd="0" parTransId="{A89C8AE9-6538-43C9-93DD-43C25A8C4468}" sibTransId="{D67A0525-8C0B-4694-9C2C-8AFD80B8F710}"/>
    <dgm:cxn modelId="{E5BC8F9F-4AA4-4C28-8352-F88DC4E4E70D}" type="presOf" srcId="{A06ABCAB-8D48-4A7B-974F-420724288580}" destId="{A8F59CAE-6643-4268-BBD5-A49ECA71BC92}" srcOrd="0" destOrd="0" presId="urn:microsoft.com/office/officeart/2005/8/layout/vList3#1"/>
    <dgm:cxn modelId="{05A935E5-D4F4-45EC-B6CE-A55ED28EDE36}" type="presOf" srcId="{8F102931-54F3-4F02-9350-F91AD003CB4E}" destId="{13A4A5F4-425E-40C6-B845-62F9530338ED}" srcOrd="0" destOrd="0" presId="urn:microsoft.com/office/officeart/2005/8/layout/vList3#1"/>
    <dgm:cxn modelId="{C2F65064-EBB8-4E7E-AD77-FD0EA7CDAACA}" srcId="{D66E2529-AC95-4E29-AF3B-2749F3EA125E}" destId="{A06ABCAB-8D48-4A7B-974F-420724288580}" srcOrd="4" destOrd="0" parTransId="{705D6FB7-646C-4B27-B47D-FE2F5AFE1A91}" sibTransId="{9C4E3EFE-7D67-48CE-97D7-708E037F4599}"/>
    <dgm:cxn modelId="{2976CC56-9820-4197-A63E-EB5306A0C186}" type="presOf" srcId="{ED0664E9-1F2A-4237-8EDD-5EA75175CC1C}" destId="{9B5FBAAF-3FF2-4404-8FAB-9E32AE52619D}" srcOrd="0" destOrd="0" presId="urn:microsoft.com/office/officeart/2005/8/layout/vList3#1"/>
    <dgm:cxn modelId="{385C21E9-3ED7-4E5D-9CB6-58EBA823054E}" srcId="{D66E2529-AC95-4E29-AF3B-2749F3EA125E}" destId="{ED0664E9-1F2A-4237-8EDD-5EA75175CC1C}" srcOrd="3" destOrd="0" parTransId="{42C0BAA9-5928-4D30-8A66-4633E1CB1A81}" sibTransId="{233D989C-C187-41FB-8ED5-3837877613AE}"/>
    <dgm:cxn modelId="{DC1B597E-7C18-487A-A24E-FC6E7DF34D38}" type="presParOf" srcId="{46337B4A-0B54-46F4-8374-94E7E95C74E5}" destId="{A256687F-6577-4560-A5BF-F9CDC43A6EB1}" srcOrd="0" destOrd="0" presId="urn:microsoft.com/office/officeart/2005/8/layout/vList3#1"/>
    <dgm:cxn modelId="{310E1864-D20D-4786-BCAA-9869635876CA}" type="presParOf" srcId="{A256687F-6577-4560-A5BF-F9CDC43A6EB1}" destId="{4D7F2B9F-61B5-4C51-8757-AD6DD378B353}" srcOrd="0" destOrd="0" presId="urn:microsoft.com/office/officeart/2005/8/layout/vList3#1"/>
    <dgm:cxn modelId="{37E4F170-117A-4EF6-BEB1-4186CEDC342D}" type="presParOf" srcId="{A256687F-6577-4560-A5BF-F9CDC43A6EB1}" destId="{89C8A5BF-67EF-437D-9A79-6E7FA2DA7C1B}" srcOrd="1" destOrd="0" presId="urn:microsoft.com/office/officeart/2005/8/layout/vList3#1"/>
    <dgm:cxn modelId="{C9491770-64A6-430F-A6CC-67BD4B402029}" type="presParOf" srcId="{46337B4A-0B54-46F4-8374-94E7E95C74E5}" destId="{387E00F6-6251-495A-AB2A-41D5C37B9A00}" srcOrd="1" destOrd="0" presId="urn:microsoft.com/office/officeart/2005/8/layout/vList3#1"/>
    <dgm:cxn modelId="{D7C1D045-82F3-4578-A0A5-E2C4F348F1CE}" type="presParOf" srcId="{46337B4A-0B54-46F4-8374-94E7E95C74E5}" destId="{5F9C8B94-B3A4-4614-9C10-B9FAA77395FF}" srcOrd="2" destOrd="0" presId="urn:microsoft.com/office/officeart/2005/8/layout/vList3#1"/>
    <dgm:cxn modelId="{655645E2-ECD3-44B6-A09E-DA3825FD0233}" type="presParOf" srcId="{5F9C8B94-B3A4-4614-9C10-B9FAA77395FF}" destId="{D0959134-2160-4AEB-8EC6-4794F08A2386}" srcOrd="0" destOrd="0" presId="urn:microsoft.com/office/officeart/2005/8/layout/vList3#1"/>
    <dgm:cxn modelId="{F26D183C-1712-4F5B-B63F-3B8D3608DEF2}" type="presParOf" srcId="{5F9C8B94-B3A4-4614-9C10-B9FAA77395FF}" destId="{672B4E34-55A9-4CE6-8C85-49448D5A224D}" srcOrd="1" destOrd="0" presId="urn:microsoft.com/office/officeart/2005/8/layout/vList3#1"/>
    <dgm:cxn modelId="{6E58B889-1BCE-40EA-8E48-6937AC2AC4BC}" type="presParOf" srcId="{46337B4A-0B54-46F4-8374-94E7E95C74E5}" destId="{119CC752-CC73-44FB-B7E3-73C0C1963845}" srcOrd="3" destOrd="0" presId="urn:microsoft.com/office/officeart/2005/8/layout/vList3#1"/>
    <dgm:cxn modelId="{B13183D8-3A43-4795-9ADE-2D36B59DA281}" type="presParOf" srcId="{46337B4A-0B54-46F4-8374-94E7E95C74E5}" destId="{CF11FA04-556B-4B9D-8424-FCF678359DED}" srcOrd="4" destOrd="0" presId="urn:microsoft.com/office/officeart/2005/8/layout/vList3#1"/>
    <dgm:cxn modelId="{9601955C-341B-4A49-A2F7-B0913E85A351}" type="presParOf" srcId="{CF11FA04-556B-4B9D-8424-FCF678359DED}" destId="{A8A2DC75-7067-4516-8564-A17910DDE0B1}" srcOrd="0" destOrd="0" presId="urn:microsoft.com/office/officeart/2005/8/layout/vList3#1"/>
    <dgm:cxn modelId="{58D69173-2285-4738-B004-D355C5A723FE}" type="presParOf" srcId="{CF11FA04-556B-4B9D-8424-FCF678359DED}" destId="{13A4A5F4-425E-40C6-B845-62F9530338ED}" srcOrd="1" destOrd="0" presId="urn:microsoft.com/office/officeart/2005/8/layout/vList3#1"/>
    <dgm:cxn modelId="{ECC8013C-53D2-4095-B2F0-7943413D4A86}" type="presParOf" srcId="{46337B4A-0B54-46F4-8374-94E7E95C74E5}" destId="{41D99753-1B43-47A1-AE1C-FBBC681B37C7}" srcOrd="5" destOrd="0" presId="urn:microsoft.com/office/officeart/2005/8/layout/vList3#1"/>
    <dgm:cxn modelId="{0CE467B0-5A7B-4E24-AC68-AC53B9257B75}" type="presParOf" srcId="{46337B4A-0B54-46F4-8374-94E7E95C74E5}" destId="{64295F74-9FF9-45E2-B531-3E17936C9469}" srcOrd="6" destOrd="0" presId="urn:microsoft.com/office/officeart/2005/8/layout/vList3#1"/>
    <dgm:cxn modelId="{AC6E97B6-FCAE-4534-BFFC-D02C74EA7D0F}" type="presParOf" srcId="{64295F74-9FF9-45E2-B531-3E17936C9469}" destId="{E990022E-E3CE-4F77-882B-F74B91856C51}" srcOrd="0" destOrd="0" presId="urn:microsoft.com/office/officeart/2005/8/layout/vList3#1"/>
    <dgm:cxn modelId="{5B5B9F5B-C110-408E-AAB5-AD32FE03F8E3}" type="presParOf" srcId="{64295F74-9FF9-45E2-B531-3E17936C9469}" destId="{9B5FBAAF-3FF2-4404-8FAB-9E32AE52619D}" srcOrd="1" destOrd="0" presId="urn:microsoft.com/office/officeart/2005/8/layout/vList3#1"/>
    <dgm:cxn modelId="{3C109A66-9F9C-414F-9950-426AB70F1FE1}" type="presParOf" srcId="{46337B4A-0B54-46F4-8374-94E7E95C74E5}" destId="{11FC7D4A-32BE-4D11-A78F-D07EADCDD4BF}" srcOrd="7" destOrd="0" presId="urn:microsoft.com/office/officeart/2005/8/layout/vList3#1"/>
    <dgm:cxn modelId="{4B34DFCD-796E-4ACD-96A8-4DC2F5E30390}" type="presParOf" srcId="{46337B4A-0B54-46F4-8374-94E7E95C74E5}" destId="{0A0F2F20-0D07-46D6-8958-ED4B08F67176}" srcOrd="8" destOrd="0" presId="urn:microsoft.com/office/officeart/2005/8/layout/vList3#1"/>
    <dgm:cxn modelId="{48D5C24D-BDEB-40D0-8108-9A978E4BFB66}" type="presParOf" srcId="{0A0F2F20-0D07-46D6-8958-ED4B08F67176}" destId="{D0607FF7-8F33-40AC-A704-6E4E356E8177}" srcOrd="0" destOrd="0" presId="urn:microsoft.com/office/officeart/2005/8/layout/vList3#1"/>
    <dgm:cxn modelId="{1C5E771D-A58C-4879-83E2-516119D58F72}" type="presParOf" srcId="{0A0F2F20-0D07-46D6-8958-ED4B08F67176}" destId="{A8F59CAE-6643-4268-BBD5-A49ECA71BC92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6E2529-AC95-4E29-AF3B-2749F3EA125E}" type="doc">
      <dgm:prSet loTypeId="urn:microsoft.com/office/officeart/2005/8/layout/vList3#2" loCatId="list" qsTypeId="urn:microsoft.com/office/officeart/2005/8/quickstyle/simple2" qsCatId="simple" csTypeId="urn:microsoft.com/office/officeart/2005/8/colors/accent1_1" csCatId="accent1" phldr="1"/>
      <dgm:spPr/>
    </dgm:pt>
    <dgm:pt modelId="{9DE74966-1E44-410E-9141-185090D8F1D0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Технология  машиностроения</a:t>
          </a:r>
          <a:endParaRPr lang="ru-RU" dirty="0">
            <a:solidFill>
              <a:srgbClr val="002060"/>
            </a:solidFill>
          </a:endParaRPr>
        </a:p>
      </dgm:t>
    </dgm:pt>
    <dgm:pt modelId="{056D1EFF-3FC3-4F99-8298-BE90F77F7312}" type="parTrans" cxnId="{8AACEFB9-4FA2-4786-8F02-3E888594488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A26D16B2-EF03-4CB7-AD85-34EC44DA1092}" type="sibTrans" cxnId="{8AACEFB9-4FA2-4786-8F02-3E888594488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E9F5A12F-9064-48A1-9637-B0583E7B2374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Разработка электронных            устройств и систем</a:t>
          </a:r>
          <a:endParaRPr lang="ru-RU" dirty="0">
            <a:solidFill>
              <a:srgbClr val="002060"/>
            </a:solidFill>
          </a:endParaRPr>
        </a:p>
      </dgm:t>
    </dgm:pt>
    <dgm:pt modelId="{252EEE61-856C-4CA5-B28B-DA258F53FEB1}" type="parTrans" cxnId="{9AFDB52A-F0D5-4B4C-BB45-8E433A591E4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012EAD11-50E4-4244-AD3A-5E7E7DCAF111}" type="sibTrans" cxnId="{9AFDB52A-F0D5-4B4C-BB45-8E433A591E4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8F102931-54F3-4F02-9350-F91AD003CB4E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Компьютерные системы и комплексы</a:t>
          </a:r>
          <a:endParaRPr lang="ru-RU" dirty="0">
            <a:solidFill>
              <a:srgbClr val="002060"/>
            </a:solidFill>
          </a:endParaRPr>
        </a:p>
      </dgm:t>
    </dgm:pt>
    <dgm:pt modelId="{A89C8AE9-6538-43C9-93DD-43C25A8C4468}" type="parTrans" cxnId="{095D34BE-196E-4BE7-81D1-AC242DD45C98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D67A0525-8C0B-4694-9C2C-8AFD80B8F710}" type="sibTrans" cxnId="{095D34BE-196E-4BE7-81D1-AC242DD45C98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ED0664E9-1F2A-4237-8EDD-5EA75175CC1C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Информационные системы                     и </a:t>
          </a:r>
          <a:r>
            <a:rPr lang="ru-RU" altLang="ru-RU" b="1" dirty="0" smtClean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программирование</a:t>
          </a:r>
          <a:endParaRPr lang="ru-RU" dirty="0">
            <a:solidFill>
              <a:srgbClr val="002060"/>
            </a:solidFill>
          </a:endParaRPr>
        </a:p>
      </dgm:t>
    </dgm:pt>
    <dgm:pt modelId="{42C0BAA9-5928-4D30-8A66-4633E1CB1A81}" type="parTrans" cxnId="{385C21E9-3ED7-4E5D-9CB6-58EBA823054E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233D989C-C187-41FB-8ED5-3837877613AE}" type="sibTrans" cxnId="{385C21E9-3ED7-4E5D-9CB6-58EBA823054E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A06ABCAB-8D48-4A7B-974F-420724288580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Юриспруденция</a:t>
          </a:r>
          <a:endParaRPr lang="ru-RU" dirty="0">
            <a:solidFill>
              <a:srgbClr val="002060"/>
            </a:solidFill>
          </a:endParaRPr>
        </a:p>
      </dgm:t>
    </dgm:pt>
    <dgm:pt modelId="{705D6FB7-646C-4B27-B47D-FE2F5AFE1A91}" type="parTrans" cxnId="{C2F65064-EBB8-4E7E-AD77-FD0EA7CDAACA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9C4E3EFE-7D67-48CE-97D7-708E037F4599}" type="sibTrans" cxnId="{C2F65064-EBB8-4E7E-AD77-FD0EA7CDAACA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46337B4A-0B54-46F4-8374-94E7E95C74E5}" type="pres">
      <dgm:prSet presAssocID="{D66E2529-AC95-4E29-AF3B-2749F3EA125E}" presName="linearFlow" presStyleCnt="0">
        <dgm:presLayoutVars>
          <dgm:dir/>
          <dgm:resizeHandles val="exact"/>
        </dgm:presLayoutVars>
      </dgm:prSet>
      <dgm:spPr/>
    </dgm:pt>
    <dgm:pt modelId="{A256687F-6577-4560-A5BF-F9CDC43A6EB1}" type="pres">
      <dgm:prSet presAssocID="{9DE74966-1E44-410E-9141-185090D8F1D0}" presName="composite" presStyleCnt="0"/>
      <dgm:spPr/>
    </dgm:pt>
    <dgm:pt modelId="{4D7F2B9F-61B5-4C51-8757-AD6DD378B353}" type="pres">
      <dgm:prSet presAssocID="{9DE74966-1E44-410E-9141-185090D8F1D0}" presName="imgShp" presStyleLbl="fgImgPlac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89C8A5BF-67EF-437D-9A79-6E7FA2DA7C1B}" type="pres">
      <dgm:prSet presAssocID="{9DE74966-1E44-410E-9141-185090D8F1D0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7E00F6-6251-495A-AB2A-41D5C37B9A00}" type="pres">
      <dgm:prSet presAssocID="{A26D16B2-EF03-4CB7-AD85-34EC44DA1092}" presName="spacing" presStyleCnt="0"/>
      <dgm:spPr/>
    </dgm:pt>
    <dgm:pt modelId="{5F9C8B94-B3A4-4614-9C10-B9FAA77395FF}" type="pres">
      <dgm:prSet presAssocID="{E9F5A12F-9064-48A1-9637-B0583E7B2374}" presName="composite" presStyleCnt="0"/>
      <dgm:spPr/>
    </dgm:pt>
    <dgm:pt modelId="{D0959134-2160-4AEB-8EC6-4794F08A2386}" type="pres">
      <dgm:prSet presAssocID="{E9F5A12F-9064-48A1-9637-B0583E7B2374}" presName="imgShp" presStyleLbl="fgImgPlace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672B4E34-55A9-4CE6-8C85-49448D5A224D}" type="pres">
      <dgm:prSet presAssocID="{E9F5A12F-9064-48A1-9637-B0583E7B2374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9CC752-CC73-44FB-B7E3-73C0C1963845}" type="pres">
      <dgm:prSet presAssocID="{012EAD11-50E4-4244-AD3A-5E7E7DCAF111}" presName="spacing" presStyleCnt="0"/>
      <dgm:spPr/>
    </dgm:pt>
    <dgm:pt modelId="{CF11FA04-556B-4B9D-8424-FCF678359DED}" type="pres">
      <dgm:prSet presAssocID="{8F102931-54F3-4F02-9350-F91AD003CB4E}" presName="composite" presStyleCnt="0"/>
      <dgm:spPr/>
    </dgm:pt>
    <dgm:pt modelId="{A8A2DC75-7067-4516-8564-A17910DDE0B1}" type="pres">
      <dgm:prSet presAssocID="{8F102931-54F3-4F02-9350-F91AD003CB4E}" presName="imgShp" presStyleLbl="fgImgPlace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13A4A5F4-425E-40C6-B845-62F9530338ED}" type="pres">
      <dgm:prSet presAssocID="{8F102931-54F3-4F02-9350-F91AD003CB4E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D99753-1B43-47A1-AE1C-FBBC681B37C7}" type="pres">
      <dgm:prSet presAssocID="{D67A0525-8C0B-4694-9C2C-8AFD80B8F710}" presName="spacing" presStyleCnt="0"/>
      <dgm:spPr/>
    </dgm:pt>
    <dgm:pt modelId="{64295F74-9FF9-45E2-B531-3E17936C9469}" type="pres">
      <dgm:prSet presAssocID="{ED0664E9-1F2A-4237-8EDD-5EA75175CC1C}" presName="composite" presStyleCnt="0"/>
      <dgm:spPr/>
    </dgm:pt>
    <dgm:pt modelId="{E990022E-E3CE-4F77-882B-F74B91856C51}" type="pres">
      <dgm:prSet presAssocID="{ED0664E9-1F2A-4237-8EDD-5EA75175CC1C}" presName="imgShp" presStyleLbl="fgImgPlac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</dgm:pt>
    <dgm:pt modelId="{9B5FBAAF-3FF2-4404-8FAB-9E32AE52619D}" type="pres">
      <dgm:prSet presAssocID="{ED0664E9-1F2A-4237-8EDD-5EA75175CC1C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FC7D4A-32BE-4D11-A78F-D07EADCDD4BF}" type="pres">
      <dgm:prSet presAssocID="{233D989C-C187-41FB-8ED5-3837877613AE}" presName="spacing" presStyleCnt="0"/>
      <dgm:spPr/>
    </dgm:pt>
    <dgm:pt modelId="{0A0F2F20-0D07-46D6-8958-ED4B08F67176}" type="pres">
      <dgm:prSet presAssocID="{A06ABCAB-8D48-4A7B-974F-420724288580}" presName="composite" presStyleCnt="0"/>
      <dgm:spPr/>
    </dgm:pt>
    <dgm:pt modelId="{D0607FF7-8F33-40AC-A704-6E4E356E8177}" type="pres">
      <dgm:prSet presAssocID="{A06ABCAB-8D48-4A7B-974F-420724288580}" presName="imgShp" presStyleLbl="fgImgPlac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</dgm:pt>
    <dgm:pt modelId="{A8F59CAE-6643-4268-BBD5-A49ECA71BC92}" type="pres">
      <dgm:prSet presAssocID="{A06ABCAB-8D48-4A7B-974F-420724288580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074C792-11A8-4641-9545-6F600AFDBF84}" type="presOf" srcId="{9DE74966-1E44-410E-9141-185090D8F1D0}" destId="{89C8A5BF-67EF-437D-9A79-6E7FA2DA7C1B}" srcOrd="0" destOrd="0" presId="urn:microsoft.com/office/officeart/2005/8/layout/vList3#2"/>
    <dgm:cxn modelId="{2677F43F-0F6E-4F4F-8C43-1E5A8BDDB99B}" type="presOf" srcId="{A06ABCAB-8D48-4A7B-974F-420724288580}" destId="{A8F59CAE-6643-4268-BBD5-A49ECA71BC92}" srcOrd="0" destOrd="0" presId="urn:microsoft.com/office/officeart/2005/8/layout/vList3#2"/>
    <dgm:cxn modelId="{8AACEFB9-4FA2-4786-8F02-3E8885944887}" srcId="{D66E2529-AC95-4E29-AF3B-2749F3EA125E}" destId="{9DE74966-1E44-410E-9141-185090D8F1D0}" srcOrd="0" destOrd="0" parTransId="{056D1EFF-3FC3-4F99-8298-BE90F77F7312}" sibTransId="{A26D16B2-EF03-4CB7-AD85-34EC44DA1092}"/>
    <dgm:cxn modelId="{FD7771C1-7AC0-4332-AA57-C5E113A5BE86}" type="presOf" srcId="{8F102931-54F3-4F02-9350-F91AD003CB4E}" destId="{13A4A5F4-425E-40C6-B845-62F9530338ED}" srcOrd="0" destOrd="0" presId="urn:microsoft.com/office/officeart/2005/8/layout/vList3#2"/>
    <dgm:cxn modelId="{9AFDB52A-F0D5-4B4C-BB45-8E433A591E47}" srcId="{D66E2529-AC95-4E29-AF3B-2749F3EA125E}" destId="{E9F5A12F-9064-48A1-9637-B0583E7B2374}" srcOrd="1" destOrd="0" parTransId="{252EEE61-856C-4CA5-B28B-DA258F53FEB1}" sibTransId="{012EAD11-50E4-4244-AD3A-5E7E7DCAF111}"/>
    <dgm:cxn modelId="{9C48B5C3-7E48-450E-9E00-9E43F9CE844C}" type="presOf" srcId="{D66E2529-AC95-4E29-AF3B-2749F3EA125E}" destId="{46337B4A-0B54-46F4-8374-94E7E95C74E5}" srcOrd="0" destOrd="0" presId="urn:microsoft.com/office/officeart/2005/8/layout/vList3#2"/>
    <dgm:cxn modelId="{095D34BE-196E-4BE7-81D1-AC242DD45C98}" srcId="{D66E2529-AC95-4E29-AF3B-2749F3EA125E}" destId="{8F102931-54F3-4F02-9350-F91AD003CB4E}" srcOrd="2" destOrd="0" parTransId="{A89C8AE9-6538-43C9-93DD-43C25A8C4468}" sibTransId="{D67A0525-8C0B-4694-9C2C-8AFD80B8F710}"/>
    <dgm:cxn modelId="{C2F65064-EBB8-4E7E-AD77-FD0EA7CDAACA}" srcId="{D66E2529-AC95-4E29-AF3B-2749F3EA125E}" destId="{A06ABCAB-8D48-4A7B-974F-420724288580}" srcOrd="4" destOrd="0" parTransId="{705D6FB7-646C-4B27-B47D-FE2F5AFE1A91}" sibTransId="{9C4E3EFE-7D67-48CE-97D7-708E037F4599}"/>
    <dgm:cxn modelId="{08FF01B5-1131-4E67-963B-6FFF42476953}" type="presOf" srcId="{ED0664E9-1F2A-4237-8EDD-5EA75175CC1C}" destId="{9B5FBAAF-3FF2-4404-8FAB-9E32AE52619D}" srcOrd="0" destOrd="0" presId="urn:microsoft.com/office/officeart/2005/8/layout/vList3#2"/>
    <dgm:cxn modelId="{C32EDC50-D596-4E36-BB24-622FD95BB8C5}" type="presOf" srcId="{E9F5A12F-9064-48A1-9637-B0583E7B2374}" destId="{672B4E34-55A9-4CE6-8C85-49448D5A224D}" srcOrd="0" destOrd="0" presId="urn:microsoft.com/office/officeart/2005/8/layout/vList3#2"/>
    <dgm:cxn modelId="{385C21E9-3ED7-4E5D-9CB6-58EBA823054E}" srcId="{D66E2529-AC95-4E29-AF3B-2749F3EA125E}" destId="{ED0664E9-1F2A-4237-8EDD-5EA75175CC1C}" srcOrd="3" destOrd="0" parTransId="{42C0BAA9-5928-4D30-8A66-4633E1CB1A81}" sibTransId="{233D989C-C187-41FB-8ED5-3837877613AE}"/>
    <dgm:cxn modelId="{37D2278D-E84F-490B-831A-816953AE11E6}" type="presParOf" srcId="{46337B4A-0B54-46F4-8374-94E7E95C74E5}" destId="{A256687F-6577-4560-A5BF-F9CDC43A6EB1}" srcOrd="0" destOrd="0" presId="urn:microsoft.com/office/officeart/2005/8/layout/vList3#2"/>
    <dgm:cxn modelId="{98E786EC-8717-477B-B161-C2018CDD2984}" type="presParOf" srcId="{A256687F-6577-4560-A5BF-F9CDC43A6EB1}" destId="{4D7F2B9F-61B5-4C51-8757-AD6DD378B353}" srcOrd="0" destOrd="0" presId="urn:microsoft.com/office/officeart/2005/8/layout/vList3#2"/>
    <dgm:cxn modelId="{2120ABC8-C50D-4FB7-871A-5B8B44B932DD}" type="presParOf" srcId="{A256687F-6577-4560-A5BF-F9CDC43A6EB1}" destId="{89C8A5BF-67EF-437D-9A79-6E7FA2DA7C1B}" srcOrd="1" destOrd="0" presId="urn:microsoft.com/office/officeart/2005/8/layout/vList3#2"/>
    <dgm:cxn modelId="{1AC78195-4521-4D5D-BE39-9AA1CEC3F1F4}" type="presParOf" srcId="{46337B4A-0B54-46F4-8374-94E7E95C74E5}" destId="{387E00F6-6251-495A-AB2A-41D5C37B9A00}" srcOrd="1" destOrd="0" presId="urn:microsoft.com/office/officeart/2005/8/layout/vList3#2"/>
    <dgm:cxn modelId="{904111FB-9720-4639-BE71-A811B0985355}" type="presParOf" srcId="{46337B4A-0B54-46F4-8374-94E7E95C74E5}" destId="{5F9C8B94-B3A4-4614-9C10-B9FAA77395FF}" srcOrd="2" destOrd="0" presId="urn:microsoft.com/office/officeart/2005/8/layout/vList3#2"/>
    <dgm:cxn modelId="{D8F93F2B-F4CF-49D0-BF9E-8BDDF19F1FC5}" type="presParOf" srcId="{5F9C8B94-B3A4-4614-9C10-B9FAA77395FF}" destId="{D0959134-2160-4AEB-8EC6-4794F08A2386}" srcOrd="0" destOrd="0" presId="urn:microsoft.com/office/officeart/2005/8/layout/vList3#2"/>
    <dgm:cxn modelId="{4AB08565-234E-4C60-8BCB-C64A64ACFB31}" type="presParOf" srcId="{5F9C8B94-B3A4-4614-9C10-B9FAA77395FF}" destId="{672B4E34-55A9-4CE6-8C85-49448D5A224D}" srcOrd="1" destOrd="0" presId="urn:microsoft.com/office/officeart/2005/8/layout/vList3#2"/>
    <dgm:cxn modelId="{65F2DD91-0CCC-4F4C-BEBC-D57A73C0F1ED}" type="presParOf" srcId="{46337B4A-0B54-46F4-8374-94E7E95C74E5}" destId="{119CC752-CC73-44FB-B7E3-73C0C1963845}" srcOrd="3" destOrd="0" presId="urn:microsoft.com/office/officeart/2005/8/layout/vList3#2"/>
    <dgm:cxn modelId="{E5F6F627-9851-479C-BFD8-46BFBECF5E8D}" type="presParOf" srcId="{46337B4A-0B54-46F4-8374-94E7E95C74E5}" destId="{CF11FA04-556B-4B9D-8424-FCF678359DED}" srcOrd="4" destOrd="0" presId="urn:microsoft.com/office/officeart/2005/8/layout/vList3#2"/>
    <dgm:cxn modelId="{B8210C4F-276B-449C-8DDA-5B69982AE264}" type="presParOf" srcId="{CF11FA04-556B-4B9D-8424-FCF678359DED}" destId="{A8A2DC75-7067-4516-8564-A17910DDE0B1}" srcOrd="0" destOrd="0" presId="urn:microsoft.com/office/officeart/2005/8/layout/vList3#2"/>
    <dgm:cxn modelId="{363E3097-2F60-4A4C-9D74-3A119BC72C3A}" type="presParOf" srcId="{CF11FA04-556B-4B9D-8424-FCF678359DED}" destId="{13A4A5F4-425E-40C6-B845-62F9530338ED}" srcOrd="1" destOrd="0" presId="urn:microsoft.com/office/officeart/2005/8/layout/vList3#2"/>
    <dgm:cxn modelId="{F78E93CE-EDC9-480D-8F71-9429C851495D}" type="presParOf" srcId="{46337B4A-0B54-46F4-8374-94E7E95C74E5}" destId="{41D99753-1B43-47A1-AE1C-FBBC681B37C7}" srcOrd="5" destOrd="0" presId="urn:microsoft.com/office/officeart/2005/8/layout/vList3#2"/>
    <dgm:cxn modelId="{BE43508F-8EDC-487C-8BFC-6F3E20FE4981}" type="presParOf" srcId="{46337B4A-0B54-46F4-8374-94E7E95C74E5}" destId="{64295F74-9FF9-45E2-B531-3E17936C9469}" srcOrd="6" destOrd="0" presId="urn:microsoft.com/office/officeart/2005/8/layout/vList3#2"/>
    <dgm:cxn modelId="{1BB1C613-DDC0-4378-AC95-0A8A197A670A}" type="presParOf" srcId="{64295F74-9FF9-45E2-B531-3E17936C9469}" destId="{E990022E-E3CE-4F77-882B-F74B91856C51}" srcOrd="0" destOrd="0" presId="urn:microsoft.com/office/officeart/2005/8/layout/vList3#2"/>
    <dgm:cxn modelId="{1DC008F1-2C01-48F1-93A7-E81DBB1EA7A6}" type="presParOf" srcId="{64295F74-9FF9-45E2-B531-3E17936C9469}" destId="{9B5FBAAF-3FF2-4404-8FAB-9E32AE52619D}" srcOrd="1" destOrd="0" presId="urn:microsoft.com/office/officeart/2005/8/layout/vList3#2"/>
    <dgm:cxn modelId="{BE973273-0B25-47F0-B381-99648546A66F}" type="presParOf" srcId="{46337B4A-0B54-46F4-8374-94E7E95C74E5}" destId="{11FC7D4A-32BE-4D11-A78F-D07EADCDD4BF}" srcOrd="7" destOrd="0" presId="urn:microsoft.com/office/officeart/2005/8/layout/vList3#2"/>
    <dgm:cxn modelId="{C9948547-B4D0-4EAB-BA90-E6FCECA07D62}" type="presParOf" srcId="{46337B4A-0B54-46F4-8374-94E7E95C74E5}" destId="{0A0F2F20-0D07-46D6-8958-ED4B08F67176}" srcOrd="8" destOrd="0" presId="urn:microsoft.com/office/officeart/2005/8/layout/vList3#2"/>
    <dgm:cxn modelId="{EB63B33D-7092-4E3E-89DE-96AE78E37E87}" type="presParOf" srcId="{0A0F2F20-0D07-46D6-8958-ED4B08F67176}" destId="{D0607FF7-8F33-40AC-A704-6E4E356E8177}" srcOrd="0" destOrd="0" presId="urn:microsoft.com/office/officeart/2005/8/layout/vList3#2"/>
    <dgm:cxn modelId="{FCB1AF75-30AC-405E-B193-C42644AD7ACF}" type="presParOf" srcId="{0A0F2F20-0D07-46D6-8958-ED4B08F67176}" destId="{A8F59CAE-6643-4268-BBD5-A49ECA71BC92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6E2529-AC95-4E29-AF3B-2749F3EA125E}" type="doc">
      <dgm:prSet loTypeId="urn:microsoft.com/office/officeart/2005/8/layout/vList3#2" loCatId="list" qsTypeId="urn:microsoft.com/office/officeart/2005/8/quickstyle/simple2" qsCatId="simple" csTypeId="urn:microsoft.com/office/officeart/2005/8/colors/accent1_1" csCatId="accent1" phldr="1"/>
      <dgm:spPr/>
    </dgm:pt>
    <dgm:pt modelId="{E9F5A12F-9064-48A1-9637-B0583E7B2374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Разработка электронных            устройств и систем</a:t>
          </a:r>
          <a:endParaRPr lang="ru-RU" dirty="0">
            <a:solidFill>
              <a:srgbClr val="002060"/>
            </a:solidFill>
          </a:endParaRPr>
        </a:p>
      </dgm:t>
    </dgm:pt>
    <dgm:pt modelId="{252EEE61-856C-4CA5-B28B-DA258F53FEB1}" type="parTrans" cxnId="{9AFDB52A-F0D5-4B4C-BB45-8E433A591E4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012EAD11-50E4-4244-AD3A-5E7E7DCAF111}" type="sibTrans" cxnId="{9AFDB52A-F0D5-4B4C-BB45-8E433A591E4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8F102931-54F3-4F02-9350-F91AD003CB4E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Компьютерные системы и комплексы</a:t>
          </a:r>
          <a:endParaRPr lang="ru-RU" dirty="0">
            <a:solidFill>
              <a:srgbClr val="002060"/>
            </a:solidFill>
          </a:endParaRPr>
        </a:p>
      </dgm:t>
    </dgm:pt>
    <dgm:pt modelId="{A89C8AE9-6538-43C9-93DD-43C25A8C4468}" type="parTrans" cxnId="{095D34BE-196E-4BE7-81D1-AC242DD45C98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D67A0525-8C0B-4694-9C2C-8AFD80B8F710}" type="sibTrans" cxnId="{095D34BE-196E-4BE7-81D1-AC242DD45C98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ED0664E9-1F2A-4237-8EDD-5EA75175CC1C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Информационные системы                     и программирование</a:t>
          </a:r>
          <a:endParaRPr lang="ru-RU" dirty="0">
            <a:solidFill>
              <a:srgbClr val="002060"/>
            </a:solidFill>
          </a:endParaRPr>
        </a:p>
      </dgm:t>
    </dgm:pt>
    <dgm:pt modelId="{42C0BAA9-5928-4D30-8A66-4633E1CB1A81}" type="parTrans" cxnId="{385C21E9-3ED7-4E5D-9CB6-58EBA823054E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233D989C-C187-41FB-8ED5-3837877613AE}" type="sibTrans" cxnId="{385C21E9-3ED7-4E5D-9CB6-58EBA823054E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A06ABCAB-8D48-4A7B-974F-420724288580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Юриспруденция</a:t>
          </a:r>
          <a:endParaRPr lang="ru-RU" dirty="0">
            <a:solidFill>
              <a:srgbClr val="002060"/>
            </a:solidFill>
          </a:endParaRPr>
        </a:p>
      </dgm:t>
    </dgm:pt>
    <dgm:pt modelId="{705D6FB7-646C-4B27-B47D-FE2F5AFE1A91}" type="parTrans" cxnId="{C2F65064-EBB8-4E7E-AD77-FD0EA7CDAACA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9C4E3EFE-7D67-48CE-97D7-708E037F4599}" type="sibTrans" cxnId="{C2F65064-EBB8-4E7E-AD77-FD0EA7CDAACA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9DE74966-1E44-410E-9141-185090D8F1D0}">
      <dgm:prSet phldrT="[Текст]"/>
      <dgm:spPr>
        <a:ln>
          <a:solidFill>
            <a:srgbClr val="0398E3"/>
          </a:solidFill>
        </a:ln>
      </dgm:spPr>
      <dgm:t>
        <a:bodyPr/>
        <a:lstStyle/>
        <a:p>
          <a:r>
            <a:rPr lang="ru-RU" altLang="ru-RU" b="1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Технология  машиностроения</a:t>
          </a:r>
          <a:endParaRPr lang="ru-RU" dirty="0">
            <a:solidFill>
              <a:srgbClr val="002060"/>
            </a:solidFill>
          </a:endParaRPr>
        </a:p>
      </dgm:t>
    </dgm:pt>
    <dgm:pt modelId="{A26D16B2-EF03-4CB7-AD85-34EC44DA1092}" type="sibTrans" cxnId="{8AACEFB9-4FA2-4786-8F02-3E888594488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056D1EFF-3FC3-4F99-8298-BE90F77F7312}" type="parTrans" cxnId="{8AACEFB9-4FA2-4786-8F02-3E8885944887}">
      <dgm:prSet/>
      <dgm:spPr/>
      <dgm:t>
        <a:bodyPr/>
        <a:lstStyle/>
        <a:p>
          <a:endParaRPr lang="ru-RU">
            <a:solidFill>
              <a:srgbClr val="002060"/>
            </a:solidFill>
          </a:endParaRPr>
        </a:p>
      </dgm:t>
    </dgm:pt>
    <dgm:pt modelId="{46337B4A-0B54-46F4-8374-94E7E95C74E5}" type="pres">
      <dgm:prSet presAssocID="{D66E2529-AC95-4E29-AF3B-2749F3EA125E}" presName="linearFlow" presStyleCnt="0">
        <dgm:presLayoutVars>
          <dgm:dir/>
          <dgm:resizeHandles val="exact"/>
        </dgm:presLayoutVars>
      </dgm:prSet>
      <dgm:spPr/>
    </dgm:pt>
    <dgm:pt modelId="{A256687F-6577-4560-A5BF-F9CDC43A6EB1}" type="pres">
      <dgm:prSet presAssocID="{9DE74966-1E44-410E-9141-185090D8F1D0}" presName="composite" presStyleCnt="0"/>
      <dgm:spPr/>
    </dgm:pt>
    <dgm:pt modelId="{4D7F2B9F-61B5-4C51-8757-AD6DD378B353}" type="pres">
      <dgm:prSet presAssocID="{9DE74966-1E44-410E-9141-185090D8F1D0}" presName="imgShp" presStyleLbl="fgImgPlac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89C8A5BF-67EF-437D-9A79-6E7FA2DA7C1B}" type="pres">
      <dgm:prSet presAssocID="{9DE74966-1E44-410E-9141-185090D8F1D0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7E00F6-6251-495A-AB2A-41D5C37B9A00}" type="pres">
      <dgm:prSet presAssocID="{A26D16B2-EF03-4CB7-AD85-34EC44DA1092}" presName="spacing" presStyleCnt="0"/>
      <dgm:spPr/>
    </dgm:pt>
    <dgm:pt modelId="{5F9C8B94-B3A4-4614-9C10-B9FAA77395FF}" type="pres">
      <dgm:prSet presAssocID="{E9F5A12F-9064-48A1-9637-B0583E7B2374}" presName="composite" presStyleCnt="0"/>
      <dgm:spPr/>
    </dgm:pt>
    <dgm:pt modelId="{D0959134-2160-4AEB-8EC6-4794F08A2386}" type="pres">
      <dgm:prSet presAssocID="{E9F5A12F-9064-48A1-9637-B0583E7B2374}" presName="imgShp" presStyleLbl="fgImgPlace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672B4E34-55A9-4CE6-8C85-49448D5A224D}" type="pres">
      <dgm:prSet presAssocID="{E9F5A12F-9064-48A1-9637-B0583E7B2374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9CC752-CC73-44FB-B7E3-73C0C1963845}" type="pres">
      <dgm:prSet presAssocID="{012EAD11-50E4-4244-AD3A-5E7E7DCAF111}" presName="spacing" presStyleCnt="0"/>
      <dgm:spPr/>
    </dgm:pt>
    <dgm:pt modelId="{CF11FA04-556B-4B9D-8424-FCF678359DED}" type="pres">
      <dgm:prSet presAssocID="{8F102931-54F3-4F02-9350-F91AD003CB4E}" presName="composite" presStyleCnt="0"/>
      <dgm:spPr/>
    </dgm:pt>
    <dgm:pt modelId="{A8A2DC75-7067-4516-8564-A17910DDE0B1}" type="pres">
      <dgm:prSet presAssocID="{8F102931-54F3-4F02-9350-F91AD003CB4E}" presName="imgShp" presStyleLbl="fgImgPlace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13A4A5F4-425E-40C6-B845-62F9530338ED}" type="pres">
      <dgm:prSet presAssocID="{8F102931-54F3-4F02-9350-F91AD003CB4E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D99753-1B43-47A1-AE1C-FBBC681B37C7}" type="pres">
      <dgm:prSet presAssocID="{D67A0525-8C0B-4694-9C2C-8AFD80B8F710}" presName="spacing" presStyleCnt="0"/>
      <dgm:spPr/>
    </dgm:pt>
    <dgm:pt modelId="{64295F74-9FF9-45E2-B531-3E17936C9469}" type="pres">
      <dgm:prSet presAssocID="{ED0664E9-1F2A-4237-8EDD-5EA75175CC1C}" presName="composite" presStyleCnt="0"/>
      <dgm:spPr/>
    </dgm:pt>
    <dgm:pt modelId="{E990022E-E3CE-4F77-882B-F74B91856C51}" type="pres">
      <dgm:prSet presAssocID="{ED0664E9-1F2A-4237-8EDD-5EA75175CC1C}" presName="imgShp" presStyleLbl="fgImgPlac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</dgm:pt>
    <dgm:pt modelId="{9B5FBAAF-3FF2-4404-8FAB-9E32AE52619D}" type="pres">
      <dgm:prSet presAssocID="{ED0664E9-1F2A-4237-8EDD-5EA75175CC1C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FC7D4A-32BE-4D11-A78F-D07EADCDD4BF}" type="pres">
      <dgm:prSet presAssocID="{233D989C-C187-41FB-8ED5-3837877613AE}" presName="spacing" presStyleCnt="0"/>
      <dgm:spPr/>
    </dgm:pt>
    <dgm:pt modelId="{0A0F2F20-0D07-46D6-8958-ED4B08F67176}" type="pres">
      <dgm:prSet presAssocID="{A06ABCAB-8D48-4A7B-974F-420724288580}" presName="composite" presStyleCnt="0"/>
      <dgm:spPr/>
    </dgm:pt>
    <dgm:pt modelId="{D0607FF7-8F33-40AC-A704-6E4E356E8177}" type="pres">
      <dgm:prSet presAssocID="{A06ABCAB-8D48-4A7B-974F-420724288580}" presName="imgShp" presStyleLbl="fgImgPlac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</dgm:spPr>
    </dgm:pt>
    <dgm:pt modelId="{A8F59CAE-6643-4268-BBD5-A49ECA71BC92}" type="pres">
      <dgm:prSet presAssocID="{A06ABCAB-8D48-4A7B-974F-420724288580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AACEFB9-4FA2-4786-8F02-3E8885944887}" srcId="{D66E2529-AC95-4E29-AF3B-2749F3EA125E}" destId="{9DE74966-1E44-410E-9141-185090D8F1D0}" srcOrd="0" destOrd="0" parTransId="{056D1EFF-3FC3-4F99-8298-BE90F77F7312}" sibTransId="{A26D16B2-EF03-4CB7-AD85-34EC44DA1092}"/>
    <dgm:cxn modelId="{BDA28AC2-7E6D-4C20-98C1-598EAF964F2D}" type="presOf" srcId="{ED0664E9-1F2A-4237-8EDD-5EA75175CC1C}" destId="{9B5FBAAF-3FF2-4404-8FAB-9E32AE52619D}" srcOrd="0" destOrd="0" presId="urn:microsoft.com/office/officeart/2005/8/layout/vList3#2"/>
    <dgm:cxn modelId="{9AFDB52A-F0D5-4B4C-BB45-8E433A591E47}" srcId="{D66E2529-AC95-4E29-AF3B-2749F3EA125E}" destId="{E9F5A12F-9064-48A1-9637-B0583E7B2374}" srcOrd="1" destOrd="0" parTransId="{252EEE61-856C-4CA5-B28B-DA258F53FEB1}" sibTransId="{012EAD11-50E4-4244-AD3A-5E7E7DCAF111}"/>
    <dgm:cxn modelId="{32EA1061-B8F8-42FB-BBCD-57132F7680BF}" type="presOf" srcId="{E9F5A12F-9064-48A1-9637-B0583E7B2374}" destId="{672B4E34-55A9-4CE6-8C85-49448D5A224D}" srcOrd="0" destOrd="0" presId="urn:microsoft.com/office/officeart/2005/8/layout/vList3#2"/>
    <dgm:cxn modelId="{D541F224-44AC-4C05-9A9E-816C16FDDB9A}" type="presOf" srcId="{D66E2529-AC95-4E29-AF3B-2749F3EA125E}" destId="{46337B4A-0B54-46F4-8374-94E7E95C74E5}" srcOrd="0" destOrd="0" presId="urn:microsoft.com/office/officeart/2005/8/layout/vList3#2"/>
    <dgm:cxn modelId="{2C90F446-F9FD-49E1-840F-306F5BD6A5A7}" type="presOf" srcId="{A06ABCAB-8D48-4A7B-974F-420724288580}" destId="{A8F59CAE-6643-4268-BBD5-A49ECA71BC92}" srcOrd="0" destOrd="0" presId="urn:microsoft.com/office/officeart/2005/8/layout/vList3#2"/>
    <dgm:cxn modelId="{095D34BE-196E-4BE7-81D1-AC242DD45C98}" srcId="{D66E2529-AC95-4E29-AF3B-2749F3EA125E}" destId="{8F102931-54F3-4F02-9350-F91AD003CB4E}" srcOrd="2" destOrd="0" parTransId="{A89C8AE9-6538-43C9-93DD-43C25A8C4468}" sibTransId="{D67A0525-8C0B-4694-9C2C-8AFD80B8F710}"/>
    <dgm:cxn modelId="{C2F65064-EBB8-4E7E-AD77-FD0EA7CDAACA}" srcId="{D66E2529-AC95-4E29-AF3B-2749F3EA125E}" destId="{A06ABCAB-8D48-4A7B-974F-420724288580}" srcOrd="4" destOrd="0" parTransId="{705D6FB7-646C-4B27-B47D-FE2F5AFE1A91}" sibTransId="{9C4E3EFE-7D67-48CE-97D7-708E037F4599}"/>
    <dgm:cxn modelId="{B7FA7A9F-BCEA-4219-B990-A4352DC2E5C9}" type="presOf" srcId="{9DE74966-1E44-410E-9141-185090D8F1D0}" destId="{89C8A5BF-67EF-437D-9A79-6E7FA2DA7C1B}" srcOrd="0" destOrd="0" presId="urn:microsoft.com/office/officeart/2005/8/layout/vList3#2"/>
    <dgm:cxn modelId="{ED46101C-304D-455F-8E22-39C55647CD67}" type="presOf" srcId="{8F102931-54F3-4F02-9350-F91AD003CB4E}" destId="{13A4A5F4-425E-40C6-B845-62F9530338ED}" srcOrd="0" destOrd="0" presId="urn:microsoft.com/office/officeart/2005/8/layout/vList3#2"/>
    <dgm:cxn modelId="{385C21E9-3ED7-4E5D-9CB6-58EBA823054E}" srcId="{D66E2529-AC95-4E29-AF3B-2749F3EA125E}" destId="{ED0664E9-1F2A-4237-8EDD-5EA75175CC1C}" srcOrd="3" destOrd="0" parTransId="{42C0BAA9-5928-4D30-8A66-4633E1CB1A81}" sibTransId="{233D989C-C187-41FB-8ED5-3837877613AE}"/>
    <dgm:cxn modelId="{6DDFEB45-2149-4F39-9742-631D4EC13A54}" type="presParOf" srcId="{46337B4A-0B54-46F4-8374-94E7E95C74E5}" destId="{A256687F-6577-4560-A5BF-F9CDC43A6EB1}" srcOrd="0" destOrd="0" presId="urn:microsoft.com/office/officeart/2005/8/layout/vList3#2"/>
    <dgm:cxn modelId="{ABC3E8CD-522F-4B9B-B29B-594653BCEB41}" type="presParOf" srcId="{A256687F-6577-4560-A5BF-F9CDC43A6EB1}" destId="{4D7F2B9F-61B5-4C51-8757-AD6DD378B353}" srcOrd="0" destOrd="0" presId="urn:microsoft.com/office/officeart/2005/8/layout/vList3#2"/>
    <dgm:cxn modelId="{C0BDFCAC-D0A8-4027-BB52-9BC41C8404FF}" type="presParOf" srcId="{A256687F-6577-4560-A5BF-F9CDC43A6EB1}" destId="{89C8A5BF-67EF-437D-9A79-6E7FA2DA7C1B}" srcOrd="1" destOrd="0" presId="urn:microsoft.com/office/officeart/2005/8/layout/vList3#2"/>
    <dgm:cxn modelId="{5E1EA9C5-B120-4D89-BDE5-0C056D0D0389}" type="presParOf" srcId="{46337B4A-0B54-46F4-8374-94E7E95C74E5}" destId="{387E00F6-6251-495A-AB2A-41D5C37B9A00}" srcOrd="1" destOrd="0" presId="urn:microsoft.com/office/officeart/2005/8/layout/vList3#2"/>
    <dgm:cxn modelId="{AE6C46C5-C1A2-4213-86C6-810E93736E23}" type="presParOf" srcId="{46337B4A-0B54-46F4-8374-94E7E95C74E5}" destId="{5F9C8B94-B3A4-4614-9C10-B9FAA77395FF}" srcOrd="2" destOrd="0" presId="urn:microsoft.com/office/officeart/2005/8/layout/vList3#2"/>
    <dgm:cxn modelId="{6F4541A8-8A61-4C0C-803C-606AA8FEC980}" type="presParOf" srcId="{5F9C8B94-B3A4-4614-9C10-B9FAA77395FF}" destId="{D0959134-2160-4AEB-8EC6-4794F08A2386}" srcOrd="0" destOrd="0" presId="urn:microsoft.com/office/officeart/2005/8/layout/vList3#2"/>
    <dgm:cxn modelId="{6196A5ED-B43E-4A13-8965-3E889F376EEC}" type="presParOf" srcId="{5F9C8B94-B3A4-4614-9C10-B9FAA77395FF}" destId="{672B4E34-55A9-4CE6-8C85-49448D5A224D}" srcOrd="1" destOrd="0" presId="urn:microsoft.com/office/officeart/2005/8/layout/vList3#2"/>
    <dgm:cxn modelId="{4ACB8196-8F3A-4E5A-8743-58099964F087}" type="presParOf" srcId="{46337B4A-0B54-46F4-8374-94E7E95C74E5}" destId="{119CC752-CC73-44FB-B7E3-73C0C1963845}" srcOrd="3" destOrd="0" presId="urn:microsoft.com/office/officeart/2005/8/layout/vList3#2"/>
    <dgm:cxn modelId="{E7DEFB6F-A942-4096-8062-9E514A98E3BD}" type="presParOf" srcId="{46337B4A-0B54-46F4-8374-94E7E95C74E5}" destId="{CF11FA04-556B-4B9D-8424-FCF678359DED}" srcOrd="4" destOrd="0" presId="urn:microsoft.com/office/officeart/2005/8/layout/vList3#2"/>
    <dgm:cxn modelId="{7E46DCDE-FB84-4FCD-AFE5-B7A4BFF30B0C}" type="presParOf" srcId="{CF11FA04-556B-4B9D-8424-FCF678359DED}" destId="{A8A2DC75-7067-4516-8564-A17910DDE0B1}" srcOrd="0" destOrd="0" presId="urn:microsoft.com/office/officeart/2005/8/layout/vList3#2"/>
    <dgm:cxn modelId="{B1939EBD-D8D3-4D27-8C28-32B2B6E178C6}" type="presParOf" srcId="{CF11FA04-556B-4B9D-8424-FCF678359DED}" destId="{13A4A5F4-425E-40C6-B845-62F9530338ED}" srcOrd="1" destOrd="0" presId="urn:microsoft.com/office/officeart/2005/8/layout/vList3#2"/>
    <dgm:cxn modelId="{8C7EF427-B823-4840-930F-7B9DDF174C22}" type="presParOf" srcId="{46337B4A-0B54-46F4-8374-94E7E95C74E5}" destId="{41D99753-1B43-47A1-AE1C-FBBC681B37C7}" srcOrd="5" destOrd="0" presId="urn:microsoft.com/office/officeart/2005/8/layout/vList3#2"/>
    <dgm:cxn modelId="{84F4ED40-EF8E-4288-AD97-8372F14B21AF}" type="presParOf" srcId="{46337B4A-0B54-46F4-8374-94E7E95C74E5}" destId="{64295F74-9FF9-45E2-B531-3E17936C9469}" srcOrd="6" destOrd="0" presId="urn:microsoft.com/office/officeart/2005/8/layout/vList3#2"/>
    <dgm:cxn modelId="{85246E3B-9FB7-4010-99F6-07182B651EBF}" type="presParOf" srcId="{64295F74-9FF9-45E2-B531-3E17936C9469}" destId="{E990022E-E3CE-4F77-882B-F74B91856C51}" srcOrd="0" destOrd="0" presId="urn:microsoft.com/office/officeart/2005/8/layout/vList3#2"/>
    <dgm:cxn modelId="{66F4D541-B098-4C4A-A9E5-9FD3497A5503}" type="presParOf" srcId="{64295F74-9FF9-45E2-B531-3E17936C9469}" destId="{9B5FBAAF-3FF2-4404-8FAB-9E32AE52619D}" srcOrd="1" destOrd="0" presId="urn:microsoft.com/office/officeart/2005/8/layout/vList3#2"/>
    <dgm:cxn modelId="{F9792B1D-2546-46CE-B99E-84A5E6302799}" type="presParOf" srcId="{46337B4A-0B54-46F4-8374-94E7E95C74E5}" destId="{11FC7D4A-32BE-4D11-A78F-D07EADCDD4BF}" srcOrd="7" destOrd="0" presId="urn:microsoft.com/office/officeart/2005/8/layout/vList3#2"/>
    <dgm:cxn modelId="{62CCE73B-80DE-4FEC-846C-27D362AC9B71}" type="presParOf" srcId="{46337B4A-0B54-46F4-8374-94E7E95C74E5}" destId="{0A0F2F20-0D07-46D6-8958-ED4B08F67176}" srcOrd="8" destOrd="0" presId="urn:microsoft.com/office/officeart/2005/8/layout/vList3#2"/>
    <dgm:cxn modelId="{8F0EF8BA-84F6-45B8-8D65-747CEE3244D2}" type="presParOf" srcId="{0A0F2F20-0D07-46D6-8958-ED4B08F67176}" destId="{D0607FF7-8F33-40AC-A704-6E4E356E8177}" srcOrd="0" destOrd="0" presId="urn:microsoft.com/office/officeart/2005/8/layout/vList3#2"/>
    <dgm:cxn modelId="{C6965C6F-85A7-40FD-895B-C7D4891706A0}" type="presParOf" srcId="{0A0F2F20-0D07-46D6-8958-ED4B08F67176}" destId="{A8F59CAE-6643-4268-BBD5-A49ECA71BC92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9C8A5BF-67EF-437D-9A79-6E7FA2DA7C1B}">
      <dsp:nvSpPr>
        <dsp:cNvPr id="0" name=""/>
        <dsp:cNvSpPr/>
      </dsp:nvSpPr>
      <dsp:spPr>
        <a:xfrm rot="10800000">
          <a:off x="1629287" y="3726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Технология  машиностроения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3726"/>
        <a:ext cx="5650467" cy="824199"/>
      </dsp:txXfrm>
    </dsp:sp>
    <dsp:sp modelId="{4D7F2B9F-61B5-4C51-8757-AD6DD378B353}">
      <dsp:nvSpPr>
        <dsp:cNvPr id="0" name=""/>
        <dsp:cNvSpPr/>
      </dsp:nvSpPr>
      <dsp:spPr>
        <a:xfrm>
          <a:off x="1217188" y="3726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72B4E34-55A9-4CE6-8C85-49448D5A224D}">
      <dsp:nvSpPr>
        <dsp:cNvPr id="0" name=""/>
        <dsp:cNvSpPr/>
      </dsp:nvSpPr>
      <dsp:spPr>
        <a:xfrm rot="10800000">
          <a:off x="1629287" y="1073955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Разработка электронных устройств и систем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1073955"/>
        <a:ext cx="5650467" cy="824199"/>
      </dsp:txXfrm>
    </dsp:sp>
    <dsp:sp modelId="{D0959134-2160-4AEB-8EC6-4794F08A2386}">
      <dsp:nvSpPr>
        <dsp:cNvPr id="0" name=""/>
        <dsp:cNvSpPr/>
      </dsp:nvSpPr>
      <dsp:spPr>
        <a:xfrm>
          <a:off x="1217188" y="1073955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A4A5F4-425E-40C6-B845-62F9530338ED}">
      <dsp:nvSpPr>
        <dsp:cNvPr id="0" name=""/>
        <dsp:cNvSpPr/>
      </dsp:nvSpPr>
      <dsp:spPr>
        <a:xfrm rot="10800000">
          <a:off x="1629287" y="2144184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Компьютерные системы и комплексы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2144184"/>
        <a:ext cx="5650467" cy="824199"/>
      </dsp:txXfrm>
    </dsp:sp>
    <dsp:sp modelId="{A8A2DC75-7067-4516-8564-A17910DDE0B1}">
      <dsp:nvSpPr>
        <dsp:cNvPr id="0" name=""/>
        <dsp:cNvSpPr/>
      </dsp:nvSpPr>
      <dsp:spPr>
        <a:xfrm>
          <a:off x="1217188" y="2144184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5FBAAF-3FF2-4404-8FAB-9E32AE52619D}">
      <dsp:nvSpPr>
        <dsp:cNvPr id="0" name=""/>
        <dsp:cNvSpPr/>
      </dsp:nvSpPr>
      <dsp:spPr>
        <a:xfrm rot="10800000">
          <a:off x="1629287" y="3214413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>
              <a:solidFill>
                <a:srgbClr val="002060"/>
              </a:solidFill>
              <a:latin typeface="Arial Black"/>
              <a:ea typeface="Times New Roman"/>
              <a:cs typeface="+mn-cs"/>
            </a:rPr>
            <a:t>Информационные системы и программирование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3214413"/>
        <a:ext cx="5650467" cy="824199"/>
      </dsp:txXfrm>
    </dsp:sp>
    <dsp:sp modelId="{E990022E-E3CE-4F77-882B-F74B91856C51}">
      <dsp:nvSpPr>
        <dsp:cNvPr id="0" name=""/>
        <dsp:cNvSpPr/>
      </dsp:nvSpPr>
      <dsp:spPr>
        <a:xfrm>
          <a:off x="1217188" y="3214413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F59CAE-6643-4268-BBD5-A49ECA71BC92}">
      <dsp:nvSpPr>
        <dsp:cNvPr id="0" name=""/>
        <dsp:cNvSpPr/>
      </dsp:nvSpPr>
      <dsp:spPr>
        <a:xfrm rot="10800000">
          <a:off x="1629287" y="4284642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>
              <a:solidFill>
                <a:srgbClr val="002060"/>
              </a:solidFill>
              <a:latin typeface="Arial Black"/>
              <a:ea typeface="Times New Roman"/>
              <a:cs typeface="+mn-cs"/>
            </a:rPr>
            <a:t>Юриспруденция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4284642"/>
        <a:ext cx="5650467" cy="824199"/>
      </dsp:txXfrm>
    </dsp:sp>
    <dsp:sp modelId="{D0607FF7-8F33-40AC-A704-6E4E356E8177}">
      <dsp:nvSpPr>
        <dsp:cNvPr id="0" name=""/>
        <dsp:cNvSpPr/>
      </dsp:nvSpPr>
      <dsp:spPr>
        <a:xfrm>
          <a:off x="1217188" y="4284642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9C8A5BF-67EF-437D-9A79-6E7FA2DA7C1B}">
      <dsp:nvSpPr>
        <dsp:cNvPr id="0" name=""/>
        <dsp:cNvSpPr/>
      </dsp:nvSpPr>
      <dsp:spPr>
        <a:xfrm rot="10800000">
          <a:off x="1629287" y="3726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Технология  машиностроения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3726"/>
        <a:ext cx="5650467" cy="824199"/>
      </dsp:txXfrm>
    </dsp:sp>
    <dsp:sp modelId="{4D7F2B9F-61B5-4C51-8757-AD6DD378B353}">
      <dsp:nvSpPr>
        <dsp:cNvPr id="0" name=""/>
        <dsp:cNvSpPr/>
      </dsp:nvSpPr>
      <dsp:spPr>
        <a:xfrm>
          <a:off x="1217188" y="3726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72B4E34-55A9-4CE6-8C85-49448D5A224D}">
      <dsp:nvSpPr>
        <dsp:cNvPr id="0" name=""/>
        <dsp:cNvSpPr/>
      </dsp:nvSpPr>
      <dsp:spPr>
        <a:xfrm rot="10800000">
          <a:off x="1629287" y="1073955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Разработка электронных            устройств и систем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1073955"/>
        <a:ext cx="5650467" cy="824199"/>
      </dsp:txXfrm>
    </dsp:sp>
    <dsp:sp modelId="{D0959134-2160-4AEB-8EC6-4794F08A2386}">
      <dsp:nvSpPr>
        <dsp:cNvPr id="0" name=""/>
        <dsp:cNvSpPr/>
      </dsp:nvSpPr>
      <dsp:spPr>
        <a:xfrm>
          <a:off x="1217188" y="1073955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A4A5F4-425E-40C6-B845-62F9530338ED}">
      <dsp:nvSpPr>
        <dsp:cNvPr id="0" name=""/>
        <dsp:cNvSpPr/>
      </dsp:nvSpPr>
      <dsp:spPr>
        <a:xfrm rot="10800000">
          <a:off x="1629287" y="2144184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Компьютерные системы и комплексы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2144184"/>
        <a:ext cx="5650467" cy="824199"/>
      </dsp:txXfrm>
    </dsp:sp>
    <dsp:sp modelId="{A8A2DC75-7067-4516-8564-A17910DDE0B1}">
      <dsp:nvSpPr>
        <dsp:cNvPr id="0" name=""/>
        <dsp:cNvSpPr/>
      </dsp:nvSpPr>
      <dsp:spPr>
        <a:xfrm>
          <a:off x="1217188" y="2144184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5FBAAF-3FF2-4404-8FAB-9E32AE52619D}">
      <dsp:nvSpPr>
        <dsp:cNvPr id="0" name=""/>
        <dsp:cNvSpPr/>
      </dsp:nvSpPr>
      <dsp:spPr>
        <a:xfrm rot="10800000">
          <a:off x="1629287" y="3214413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Информационные системы                     и </a:t>
          </a:r>
          <a:r>
            <a:rPr lang="ru-RU" altLang="ru-RU" sz="2000" b="1" kern="1200" dirty="0" smtClean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программирование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3214413"/>
        <a:ext cx="5650467" cy="824199"/>
      </dsp:txXfrm>
    </dsp:sp>
    <dsp:sp modelId="{E990022E-E3CE-4F77-882B-F74B91856C51}">
      <dsp:nvSpPr>
        <dsp:cNvPr id="0" name=""/>
        <dsp:cNvSpPr/>
      </dsp:nvSpPr>
      <dsp:spPr>
        <a:xfrm>
          <a:off x="1217188" y="3214413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F59CAE-6643-4268-BBD5-A49ECA71BC92}">
      <dsp:nvSpPr>
        <dsp:cNvPr id="0" name=""/>
        <dsp:cNvSpPr/>
      </dsp:nvSpPr>
      <dsp:spPr>
        <a:xfrm rot="10800000">
          <a:off x="1629287" y="4284642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Юриспруденция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4284642"/>
        <a:ext cx="5650467" cy="824199"/>
      </dsp:txXfrm>
    </dsp:sp>
    <dsp:sp modelId="{D0607FF7-8F33-40AC-A704-6E4E356E8177}">
      <dsp:nvSpPr>
        <dsp:cNvPr id="0" name=""/>
        <dsp:cNvSpPr/>
      </dsp:nvSpPr>
      <dsp:spPr>
        <a:xfrm>
          <a:off x="1217188" y="4284642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9C8A5BF-67EF-437D-9A79-6E7FA2DA7C1B}">
      <dsp:nvSpPr>
        <dsp:cNvPr id="0" name=""/>
        <dsp:cNvSpPr/>
      </dsp:nvSpPr>
      <dsp:spPr>
        <a:xfrm rot="10800000">
          <a:off x="1629287" y="3726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Технология  машиностроения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3726"/>
        <a:ext cx="5650467" cy="824199"/>
      </dsp:txXfrm>
    </dsp:sp>
    <dsp:sp modelId="{4D7F2B9F-61B5-4C51-8757-AD6DD378B353}">
      <dsp:nvSpPr>
        <dsp:cNvPr id="0" name=""/>
        <dsp:cNvSpPr/>
      </dsp:nvSpPr>
      <dsp:spPr>
        <a:xfrm>
          <a:off x="1217188" y="3726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72B4E34-55A9-4CE6-8C85-49448D5A224D}">
      <dsp:nvSpPr>
        <dsp:cNvPr id="0" name=""/>
        <dsp:cNvSpPr/>
      </dsp:nvSpPr>
      <dsp:spPr>
        <a:xfrm rot="10800000">
          <a:off x="1629287" y="1073955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Разработка электронных            устройств и систем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1073955"/>
        <a:ext cx="5650467" cy="824199"/>
      </dsp:txXfrm>
    </dsp:sp>
    <dsp:sp modelId="{D0959134-2160-4AEB-8EC6-4794F08A2386}">
      <dsp:nvSpPr>
        <dsp:cNvPr id="0" name=""/>
        <dsp:cNvSpPr/>
      </dsp:nvSpPr>
      <dsp:spPr>
        <a:xfrm>
          <a:off x="1217188" y="1073955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A4A5F4-425E-40C6-B845-62F9530338ED}">
      <dsp:nvSpPr>
        <dsp:cNvPr id="0" name=""/>
        <dsp:cNvSpPr/>
      </dsp:nvSpPr>
      <dsp:spPr>
        <a:xfrm rot="10800000">
          <a:off x="1629287" y="2144184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Компьютерные системы и комплексы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2144184"/>
        <a:ext cx="5650467" cy="824199"/>
      </dsp:txXfrm>
    </dsp:sp>
    <dsp:sp modelId="{A8A2DC75-7067-4516-8564-A17910DDE0B1}">
      <dsp:nvSpPr>
        <dsp:cNvPr id="0" name=""/>
        <dsp:cNvSpPr/>
      </dsp:nvSpPr>
      <dsp:spPr>
        <a:xfrm>
          <a:off x="1217188" y="2144184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5FBAAF-3FF2-4404-8FAB-9E32AE52619D}">
      <dsp:nvSpPr>
        <dsp:cNvPr id="0" name=""/>
        <dsp:cNvSpPr/>
      </dsp:nvSpPr>
      <dsp:spPr>
        <a:xfrm rot="10800000">
          <a:off x="1629287" y="3214413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Информационные системы                     и программирование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3214413"/>
        <a:ext cx="5650467" cy="824199"/>
      </dsp:txXfrm>
    </dsp:sp>
    <dsp:sp modelId="{E990022E-E3CE-4F77-882B-F74B91856C51}">
      <dsp:nvSpPr>
        <dsp:cNvPr id="0" name=""/>
        <dsp:cNvSpPr/>
      </dsp:nvSpPr>
      <dsp:spPr>
        <a:xfrm>
          <a:off x="1217188" y="3214413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F59CAE-6643-4268-BBD5-A49ECA71BC92}">
      <dsp:nvSpPr>
        <dsp:cNvPr id="0" name=""/>
        <dsp:cNvSpPr/>
      </dsp:nvSpPr>
      <dsp:spPr>
        <a:xfrm rot="10800000">
          <a:off x="1629287" y="4284642"/>
          <a:ext cx="5650467" cy="82419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398E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344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2000" b="1" kern="1200" dirty="0">
              <a:solidFill>
                <a:srgbClr val="002060"/>
              </a:solidFill>
              <a:latin typeface="Arial Black"/>
              <a:ea typeface="Times New Roman"/>
              <a:cs typeface="+mn-cs"/>
            </a:rPr>
            <a:t>Юриспруденция</a:t>
          </a:r>
          <a:endParaRPr lang="ru-RU" sz="2000" kern="1200" dirty="0">
            <a:solidFill>
              <a:srgbClr val="002060"/>
            </a:solidFill>
          </a:endParaRPr>
        </a:p>
      </dsp:txBody>
      <dsp:txXfrm rot="10800000">
        <a:off x="1629287" y="4284642"/>
        <a:ext cx="5650467" cy="824199"/>
      </dsp:txXfrm>
    </dsp:sp>
    <dsp:sp modelId="{D0607FF7-8F33-40AC-A704-6E4E356E8177}">
      <dsp:nvSpPr>
        <dsp:cNvPr id="0" name=""/>
        <dsp:cNvSpPr/>
      </dsp:nvSpPr>
      <dsp:spPr>
        <a:xfrm>
          <a:off x="1217188" y="4284642"/>
          <a:ext cx="824199" cy="824199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DBC9896E-1702-42B3-8617-5AB5FDE30526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A09C04B5-16A6-4A87-A809-4B40CBC85C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A7DCD5-D493-46B1-9A0F-1A25AC93EADC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C7E89-D583-4280-A7AF-A16A0BFB6AC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FFA69-A419-4AE6-B3C1-48A0ABF02A49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617B0-6DFD-4EF3-A8D3-51A904350E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DA7AC-C50B-4EE6-8ABD-26CA72258624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25838-397D-4FC1-ACD1-79A67EB725E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8D7C5-8AA1-4DF1-B150-57264E552FB9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845FB-28E4-4D91-8692-757A07A8BBA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8F3305-C1FB-45A1-BD77-4AC7084A3996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22B02-620E-4690-BC26-D5B099E7B12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A65D8-C5F8-420D-977C-7CAC0959BAFD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23985-CBEE-44A3-AC84-42BB6EAA4C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56FE0-77F5-4C06-91CE-CFA7B0172B11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ABEE5-EF3E-4EC6-B4B6-47050041245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D762B0-CA9D-4742-8F86-79AF6938D839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D6C8A-0A8B-4443-A0D8-73C0FC7EF9B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4EA58-CCE9-4847-99DC-88D47A78426F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39233-1EE3-455A-93D3-4E329912B72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0BC11-D32D-40CE-992B-4AED3DE05FE2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5E7C3-5CCD-4057-9E62-BBD7E3475F0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61E47-40FF-4A27-A8C5-EA34165B913C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2A91B-775A-44D6-9209-1E3839C281C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5603DCE-AD17-43A8-A1D0-9E6DF0B2B298}" type="datetimeFigureOut">
              <a:rPr lang="ru-RU"/>
              <a:pPr>
                <a:defRPr/>
              </a:pPr>
              <a:t>24.03.2025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69695F9-59FD-4BC2-AFFD-72EA97F35CC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4.jpe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12" Type="http://schemas.openxmlformats.org/officeDocument/2006/relationships/image" Target="../media/image43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6.png"/><Relationship Id="rId5" Type="http://schemas.openxmlformats.org/officeDocument/2006/relationships/image" Target="../media/image38.jpeg"/><Relationship Id="rId15" Type="http://schemas.openxmlformats.org/officeDocument/2006/relationships/image" Target="../media/image46.jpeg"/><Relationship Id="rId10" Type="http://schemas.openxmlformats.org/officeDocument/2006/relationships/image" Target="../media/image5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jpeg"/><Relationship Id="rId7" Type="http://schemas.openxmlformats.org/officeDocument/2006/relationships/image" Target="../media/image10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image" Target="../media/image105.jpeg"/><Relationship Id="rId5" Type="http://schemas.openxmlformats.org/officeDocument/2006/relationships/image" Target="../media/image99.jpeg"/><Relationship Id="rId10" Type="http://schemas.openxmlformats.org/officeDocument/2006/relationships/image" Target="../media/image104.jpeg"/><Relationship Id="rId4" Type="http://schemas.openxmlformats.org/officeDocument/2006/relationships/image" Target="../media/image98.jpeg"/><Relationship Id="rId9" Type="http://schemas.openxmlformats.org/officeDocument/2006/relationships/image" Target="../media/image10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Рисунок 6"/>
          <p:cNvPicPr>
            <a:picLocks noChangeAspect="1"/>
          </p:cNvPicPr>
          <p:nvPr/>
        </p:nvPicPr>
        <p:blipFill>
          <a:blip r:embed="rId2" cstate="print"/>
          <a:srcRect l="66249" t="27190" b="30981"/>
          <a:stretch>
            <a:fillRect/>
          </a:stretch>
        </p:blipFill>
        <p:spPr bwMode="auto">
          <a:xfrm>
            <a:off x="6057900" y="2564904"/>
            <a:ext cx="30861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Овал 2"/>
          <p:cNvSpPr>
            <a:spLocks noChangeArrowheads="1"/>
          </p:cNvSpPr>
          <p:nvPr/>
        </p:nvSpPr>
        <p:spPr bwMode="auto">
          <a:xfrm>
            <a:off x="5724128" y="2179638"/>
            <a:ext cx="3106737" cy="3103562"/>
          </a:xfrm>
          <a:prstGeom prst="ellipse">
            <a:avLst/>
          </a:prstGeom>
          <a:solidFill>
            <a:srgbClr val="0091D5"/>
          </a:solidFill>
          <a:ln w="9525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2052" name="Rectangle 13"/>
          <p:cNvSpPr>
            <a:spLocks noChangeArrowheads="1"/>
          </p:cNvSpPr>
          <p:nvPr/>
        </p:nvSpPr>
        <p:spPr bwMode="auto">
          <a:xfrm>
            <a:off x="228600" y="2535238"/>
            <a:ext cx="7086600" cy="2263775"/>
          </a:xfrm>
          <a:prstGeom prst="rect">
            <a:avLst/>
          </a:prstGeom>
          <a:solidFill>
            <a:srgbClr val="0091D5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55" name="TextBox 13"/>
          <p:cNvSpPr txBox="1">
            <a:spLocks noChangeArrowheads="1"/>
          </p:cNvSpPr>
          <p:nvPr/>
        </p:nvSpPr>
        <p:spPr bwMode="auto">
          <a:xfrm>
            <a:off x="251520" y="2852936"/>
            <a:ext cx="6942137" cy="1636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5124" tIns="72562" rIns="145124" bIns="72562" anchor="ctr">
            <a:spAutoFit/>
          </a:bodyPr>
          <a:lstStyle/>
          <a:p>
            <a:pPr>
              <a:spcBef>
                <a:spcPct val="20000"/>
              </a:spcBef>
            </a:pPr>
            <a:r>
              <a:rPr lang="ru-RU" altLang="ru-RU" sz="2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ЗАРЕЧЕНСКИЙ ТЕХНОЛОГИЧЕСКИЙ ИНСТИТУТ: СОЧЕТАНИЕ ТРАДИЦИЙ</a:t>
            </a:r>
          </a:p>
          <a:p>
            <a:pPr>
              <a:spcBef>
                <a:spcPct val="20000"/>
              </a:spcBef>
            </a:pPr>
            <a:r>
              <a:rPr lang="ru-RU" altLang="ru-RU" sz="2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И ИННОВАЦИЙ В ТЕХНОЛОГИЧЕСКОМ</a:t>
            </a:r>
          </a:p>
          <a:p>
            <a:pPr>
              <a:spcBef>
                <a:spcPct val="20000"/>
              </a:spcBef>
            </a:pPr>
            <a:r>
              <a:rPr lang="ru-RU" altLang="ru-RU" sz="2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ОБРАЗОВАНИИ</a:t>
            </a:r>
            <a:endParaRPr lang="ru-RU" altLang="ru-RU" sz="2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56" name="TextBox 13"/>
          <p:cNvSpPr txBox="1">
            <a:spLocks noChangeArrowheads="1"/>
          </p:cNvSpPr>
          <p:nvPr/>
        </p:nvSpPr>
        <p:spPr bwMode="auto">
          <a:xfrm>
            <a:off x="161925" y="847581"/>
            <a:ext cx="8772525" cy="755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5124" tIns="72562" rIns="145124" bIns="72562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ru-RU" altLang="ru-RU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ЗАРЕЧЕНСКИЙ ТЕХНОЛОГИЧЕСКИЙ ИНСТИТУТ – филиал ФГБОУ ВО</a:t>
            </a:r>
          </a:p>
          <a:p>
            <a:pPr algn="ctr">
              <a:spcBef>
                <a:spcPct val="20000"/>
              </a:spcBef>
            </a:pPr>
            <a:r>
              <a:rPr lang="ru-RU" altLang="ru-RU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«Пензенский государственный </a:t>
            </a:r>
            <a:r>
              <a:rPr lang="ru-RU" altLang="ru-RU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технологический университет»</a:t>
            </a:r>
            <a:endParaRPr lang="en-US" altLang="ru-RU" dirty="0">
              <a:solidFill>
                <a:schemeClr val="accent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58" name="Rectangle 13"/>
          <p:cNvSpPr>
            <a:spLocks noChangeArrowheads="1"/>
          </p:cNvSpPr>
          <p:nvPr/>
        </p:nvSpPr>
        <p:spPr bwMode="auto">
          <a:xfrm flipH="1">
            <a:off x="0" y="2535238"/>
            <a:ext cx="228600" cy="226377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5900836" y="2348880"/>
            <a:ext cx="2808312" cy="28083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420888"/>
            <a:ext cx="2665702" cy="2639917"/>
          </a:xfrm>
          <a:prstGeom prst="rect">
            <a:avLst/>
          </a:prstGeom>
          <a:noFill/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692697" y="6056313"/>
            <a:ext cx="5856684" cy="801687"/>
          </a:xfrm>
          <a:prstGeom prst="rect">
            <a:avLst/>
          </a:prstGeom>
          <a:solidFill>
            <a:srgbClr val="0091D5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1619672" y="6056313"/>
            <a:ext cx="73025" cy="8016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Прямоугольник 2"/>
          <p:cNvSpPr>
            <a:spLocks noChangeArrowheads="1"/>
          </p:cNvSpPr>
          <p:nvPr/>
        </p:nvSpPr>
        <p:spPr bwMode="auto">
          <a:xfrm>
            <a:off x="2724845" y="6165304"/>
            <a:ext cx="4608512" cy="638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45124" tIns="72562" rIns="145124" bIns="72562">
            <a:spAutoFit/>
          </a:bodyPr>
          <a:lstStyle/>
          <a:p>
            <a:pPr algn="ctr"/>
            <a:r>
              <a:rPr lang="ru-RU" altLang="ru-RU" sz="3200" b="1" dirty="0">
                <a:solidFill>
                  <a:srgbClr val="FFFFFF"/>
                </a:solidFill>
                <a:latin typeface="Arial Black" pitchFamily="34" charset="0"/>
                <a:ea typeface="+mj-ea"/>
                <a:cs typeface="Calibri" pitchFamily="34" charset="0"/>
              </a:rPr>
              <a:t>61-15-82; 60-48-86 </a:t>
            </a:r>
          </a:p>
        </p:txBody>
      </p:sp>
      <p:pic>
        <p:nvPicPr>
          <p:cNvPr id="16" name="Рисунок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0749" y="6165304"/>
            <a:ext cx="558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3"/>
          <p:cNvSpPr>
            <a:spLocks noChangeArrowheads="1"/>
          </p:cNvSpPr>
          <p:nvPr/>
        </p:nvSpPr>
        <p:spPr bwMode="auto">
          <a:xfrm flipH="1">
            <a:off x="3174" y="304800"/>
            <a:ext cx="176338" cy="1179984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100" name="Rectangle 2"/>
          <p:cNvSpPr txBox="1">
            <a:spLocks noChangeArrowheads="1"/>
          </p:cNvSpPr>
          <p:nvPr/>
        </p:nvSpPr>
        <p:spPr bwMode="auto">
          <a:xfrm>
            <a:off x="107504" y="404664"/>
            <a:ext cx="6912768" cy="10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>
              <a:spcBef>
                <a:spcPts val="600"/>
              </a:spcBef>
            </a:pPr>
            <a:r>
              <a:rPr lang="ru-RU" altLang="ru-RU" sz="3200" b="1" dirty="0">
                <a:solidFill>
                  <a:schemeClr val="bg1"/>
                </a:solidFill>
                <a:latin typeface="Arial Black"/>
                <a:ea typeface="Times New Roman"/>
                <a:cs typeface="+mn-cs"/>
              </a:rPr>
              <a:t>40.02.04 «Юриспруденция»</a:t>
            </a:r>
          </a:p>
        </p:txBody>
      </p:sp>
      <p:sp>
        <p:nvSpPr>
          <p:cNvPr id="4101" name="Прямоугольник 13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4102" name="Rectangle 13"/>
          <p:cNvSpPr>
            <a:spLocks noChangeArrowheads="1"/>
          </p:cNvSpPr>
          <p:nvPr/>
        </p:nvSpPr>
        <p:spPr bwMode="auto">
          <a:xfrm flipH="1">
            <a:off x="3175" y="6742113"/>
            <a:ext cx="109538" cy="1158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347864" y="1844824"/>
            <a:ext cx="4427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FF0000"/>
                </a:solidFill>
              </a:rPr>
              <a:t>Квалификация: </a:t>
            </a:r>
            <a:r>
              <a:rPr lang="ru-RU" sz="2400" b="1" dirty="0">
                <a:solidFill>
                  <a:schemeClr val="tx2"/>
                </a:solidFill>
              </a:rPr>
              <a:t>юрист</a:t>
            </a:r>
          </a:p>
        </p:txBody>
      </p:sp>
      <p:sp>
        <p:nvSpPr>
          <p:cNvPr id="41990" name="AutoShape 6" descr="Как безопасно купить квартиру без риелтора: простая пошаговая инструкция - 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992" name="AutoShape 8" descr="Как безопасно купить квартиру без риелтора: простая пошаговая инструкция - 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994" name="AutoShape 10" descr="https://s16.stc.yc.kpcdn.net/share/i/12/12195159/wr-960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9" name="Picture 2" descr="Юриспруденция"/>
          <p:cNvPicPr>
            <a:picLocks noChangeAspect="1" noChangeArrowheads="1"/>
          </p:cNvPicPr>
          <p:nvPr/>
        </p:nvPicPr>
        <p:blipFill>
          <a:blip r:embed="rId2" cstate="print"/>
          <a:srcRect l="52919"/>
          <a:stretch>
            <a:fillRect/>
          </a:stretch>
        </p:blipFill>
        <p:spPr bwMode="auto">
          <a:xfrm>
            <a:off x="2627784" y="3366440"/>
            <a:ext cx="2232248" cy="3158904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4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179512" y="304800"/>
            <a:ext cx="6624736" cy="1179984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79512" y="404664"/>
            <a:ext cx="6624736" cy="10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>
              <a:spcBef>
                <a:spcPts val="600"/>
              </a:spcBef>
            </a:pPr>
            <a:r>
              <a:rPr lang="ru-RU" altLang="ru-RU" sz="3200" b="1" dirty="0">
                <a:solidFill>
                  <a:schemeClr val="bg1"/>
                </a:solidFill>
                <a:latin typeface="Arial Black"/>
                <a:ea typeface="Times New Roman"/>
                <a:cs typeface="+mn-cs"/>
              </a:rPr>
              <a:t>40.02.04 «Юриспруденция»</a:t>
            </a:r>
          </a:p>
        </p:txBody>
      </p:sp>
      <p:pic>
        <p:nvPicPr>
          <p:cNvPr id="18" name="Picture 14" descr="Покупка квартиры с помощью риелтора: преимущества и недостатки"/>
          <p:cNvPicPr>
            <a:picLocks noChangeAspect="1" noChangeArrowheads="1"/>
          </p:cNvPicPr>
          <p:nvPr/>
        </p:nvPicPr>
        <p:blipFill>
          <a:blip r:embed="rId4" cstate="print"/>
          <a:srcRect l="26415" r="24980"/>
          <a:stretch>
            <a:fillRect/>
          </a:stretch>
        </p:blipFill>
        <p:spPr bwMode="auto">
          <a:xfrm>
            <a:off x="251520" y="1700807"/>
            <a:ext cx="2664296" cy="3359329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sp>
        <p:nvSpPr>
          <p:cNvPr id="20" name="Прямоугольник 19"/>
          <p:cNvSpPr/>
          <p:nvPr/>
        </p:nvSpPr>
        <p:spPr>
          <a:xfrm>
            <a:off x="5076056" y="2708920"/>
            <a:ext cx="30243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FF0000"/>
                </a:solidFill>
              </a:rPr>
              <a:t>Выпускники работают: </a:t>
            </a:r>
          </a:p>
          <a:p>
            <a:pPr>
              <a:buFontTx/>
              <a:buChar char="-"/>
              <a:defRPr/>
            </a:pPr>
            <a:r>
              <a:rPr lang="ru-RU" sz="2400" b="1" dirty="0">
                <a:solidFill>
                  <a:schemeClr val="tx2"/>
                </a:solidFill>
              </a:rPr>
              <a:t> юристами в сфере правового обеспечения организаций и граждан,</a:t>
            </a:r>
          </a:p>
          <a:p>
            <a:pPr>
              <a:buFontTx/>
              <a:buChar char="-"/>
              <a:defRPr/>
            </a:pPr>
            <a:r>
              <a:rPr lang="ru-RU" sz="2400" b="1" dirty="0">
                <a:solidFill>
                  <a:schemeClr val="tx2"/>
                </a:solidFill>
              </a:rPr>
              <a:t> агентами или специалистами по недвижимости.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Прямоугольник 1"/>
          <p:cNvSpPr>
            <a:spLocks noChangeArrowheads="1"/>
          </p:cNvSpPr>
          <p:nvPr/>
        </p:nvSpPr>
        <p:spPr bwMode="auto">
          <a:xfrm>
            <a:off x="0" y="236538"/>
            <a:ext cx="7740650" cy="604837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3088" name="Rectangle 13"/>
          <p:cNvSpPr>
            <a:spLocks noChangeArrowheads="1"/>
          </p:cNvSpPr>
          <p:nvPr/>
        </p:nvSpPr>
        <p:spPr bwMode="auto">
          <a:xfrm flipH="1">
            <a:off x="3175" y="236538"/>
            <a:ext cx="109538" cy="60483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8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49796"/>
            <a:ext cx="7886700" cy="342900"/>
          </a:xfrm>
        </p:spPr>
        <p:txBody>
          <a:bodyPr/>
          <a:lstStyle/>
          <a:p>
            <a:pPr algn="l" eaLnBrk="1" hangingPunct="1"/>
            <a:r>
              <a:rPr lang="ru-RU" altLang="ru-RU" sz="3200" b="1" dirty="0">
                <a:solidFill>
                  <a:srgbClr val="FFFFFF"/>
                </a:solidFill>
                <a:latin typeface="Arial Black" pitchFamily="34" charset="0"/>
                <a:cs typeface="Calibri" pitchFamily="34" charset="0"/>
              </a:rPr>
              <a:t>Наши специальности</a:t>
            </a:r>
            <a:endParaRPr lang="ru-RU" altLang="ru-RU" sz="2800" b="1" dirty="0">
              <a:solidFill>
                <a:srgbClr val="FFFFFF"/>
              </a:solidFill>
              <a:latin typeface="Arial Black" pitchFamily="34" charset="0"/>
              <a:cs typeface="Calibri" pitchFamily="34" charset="0"/>
            </a:endParaRPr>
          </a:p>
        </p:txBody>
      </p:sp>
      <p:sp>
        <p:nvSpPr>
          <p:cNvPr id="16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 flipH="1">
            <a:off x="3175" y="6742113"/>
            <a:ext cx="109538" cy="1158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graphicFrame>
        <p:nvGraphicFramePr>
          <p:cNvPr id="25" name="Схема 24"/>
          <p:cNvGraphicFramePr/>
          <p:nvPr/>
        </p:nvGraphicFramePr>
        <p:xfrm>
          <a:off x="-900608" y="1196752"/>
          <a:ext cx="8496944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6516216" y="1340768"/>
            <a:ext cx="2376264" cy="648072"/>
          </a:xfrm>
          <a:prstGeom prst="rect">
            <a:avLst/>
          </a:prstGeom>
          <a:noFill/>
          <a:ln>
            <a:solidFill>
              <a:srgbClr val="039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002060"/>
                </a:solidFill>
                <a:latin typeface="Arial Black" pitchFamily="34" charset="0"/>
              </a:rPr>
              <a:t>Очное</a:t>
            </a:r>
          </a:p>
          <a:p>
            <a:pPr algn="ctr"/>
            <a:r>
              <a:rPr lang="ru-RU" sz="1600" dirty="0">
                <a:solidFill>
                  <a:srgbClr val="002060"/>
                </a:solidFill>
                <a:latin typeface="Arial Black" pitchFamily="34" charset="0"/>
              </a:rPr>
              <a:t>3 года 10 месяцев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516216" y="2348880"/>
            <a:ext cx="2376264" cy="648072"/>
          </a:xfrm>
          <a:prstGeom prst="rect">
            <a:avLst/>
          </a:prstGeom>
          <a:noFill/>
          <a:ln>
            <a:solidFill>
              <a:srgbClr val="039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002060"/>
                </a:solidFill>
                <a:latin typeface="Arial Black" pitchFamily="34" charset="0"/>
              </a:rPr>
              <a:t>Очное</a:t>
            </a:r>
          </a:p>
          <a:p>
            <a:pPr algn="ctr"/>
            <a:r>
              <a:rPr lang="ru-RU" sz="1600" dirty="0">
                <a:solidFill>
                  <a:srgbClr val="002060"/>
                </a:solidFill>
                <a:latin typeface="Arial Black" pitchFamily="34" charset="0"/>
              </a:rPr>
              <a:t>2 года 10 месяцев</a:t>
            </a:r>
          </a:p>
        </p:txBody>
      </p:sp>
      <p:sp>
        <p:nvSpPr>
          <p:cNvPr id="10" name="Облако 9"/>
          <p:cNvSpPr/>
          <p:nvPr/>
        </p:nvSpPr>
        <p:spPr>
          <a:xfrm>
            <a:off x="5436096" y="908720"/>
            <a:ext cx="1296144" cy="648072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rgbClr val="C00000"/>
                </a:solidFill>
                <a:latin typeface="Arial Black" pitchFamily="34" charset="0"/>
              </a:rPr>
              <a:t>целевое</a:t>
            </a:r>
          </a:p>
        </p:txBody>
      </p:sp>
      <p:sp>
        <p:nvSpPr>
          <p:cNvPr id="11" name="Облако 10"/>
          <p:cNvSpPr/>
          <p:nvPr/>
        </p:nvSpPr>
        <p:spPr>
          <a:xfrm>
            <a:off x="5508104" y="1988840"/>
            <a:ext cx="1296144" cy="648072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rgbClr val="C00000"/>
                </a:solidFill>
                <a:latin typeface="Arial Black" pitchFamily="34" charset="0"/>
              </a:rPr>
              <a:t>целевое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516216" y="3429000"/>
            <a:ext cx="2376264" cy="648072"/>
          </a:xfrm>
          <a:prstGeom prst="rect">
            <a:avLst/>
          </a:prstGeom>
          <a:noFill/>
          <a:ln>
            <a:solidFill>
              <a:srgbClr val="039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002060"/>
                </a:solidFill>
                <a:latin typeface="Arial Black" pitchFamily="34" charset="0"/>
              </a:rPr>
              <a:t>Очное</a:t>
            </a:r>
          </a:p>
          <a:p>
            <a:pPr algn="ctr"/>
            <a:r>
              <a:rPr lang="ru-RU" sz="1600" dirty="0">
                <a:solidFill>
                  <a:srgbClr val="002060"/>
                </a:solidFill>
                <a:latin typeface="Arial Black" pitchFamily="34" charset="0"/>
              </a:rPr>
              <a:t>3 года 10 месяцев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516216" y="4509120"/>
            <a:ext cx="2376264" cy="648072"/>
          </a:xfrm>
          <a:prstGeom prst="rect">
            <a:avLst/>
          </a:prstGeom>
          <a:noFill/>
          <a:ln>
            <a:solidFill>
              <a:srgbClr val="039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002060"/>
                </a:solidFill>
                <a:latin typeface="Arial Black" pitchFamily="34" charset="0"/>
              </a:rPr>
              <a:t>Очное</a:t>
            </a:r>
          </a:p>
          <a:p>
            <a:pPr algn="ctr"/>
            <a:r>
              <a:rPr lang="ru-RU" sz="1600" dirty="0">
                <a:solidFill>
                  <a:srgbClr val="002060"/>
                </a:solidFill>
                <a:latin typeface="Arial Black" pitchFamily="34" charset="0"/>
              </a:rPr>
              <a:t>3 года 10 месяцев</a:t>
            </a:r>
          </a:p>
        </p:txBody>
      </p:sp>
      <p:sp>
        <p:nvSpPr>
          <p:cNvPr id="12" name="Солнце 11"/>
          <p:cNvSpPr/>
          <p:nvPr/>
        </p:nvSpPr>
        <p:spPr>
          <a:xfrm>
            <a:off x="5436096" y="3212976"/>
            <a:ext cx="1440160" cy="1008112"/>
          </a:xfrm>
          <a:prstGeom prst="sun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rgbClr val="C00000"/>
                </a:solidFill>
                <a:latin typeface="Arial Black" pitchFamily="34" charset="0"/>
              </a:rPr>
              <a:t>ТОП 50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6516216" y="5589240"/>
            <a:ext cx="2376264" cy="648072"/>
          </a:xfrm>
          <a:prstGeom prst="rect">
            <a:avLst/>
          </a:prstGeom>
          <a:noFill/>
          <a:ln>
            <a:solidFill>
              <a:srgbClr val="039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002060"/>
                </a:solidFill>
                <a:latin typeface="Arial Black" pitchFamily="34" charset="0"/>
              </a:rPr>
              <a:t>Заочное</a:t>
            </a:r>
          </a:p>
          <a:p>
            <a:pPr algn="ctr"/>
            <a:r>
              <a:rPr lang="ru-RU" sz="1600" dirty="0">
                <a:solidFill>
                  <a:srgbClr val="002060"/>
                </a:solidFill>
                <a:latin typeface="Arial Black" pitchFamily="34" charset="0"/>
              </a:rPr>
              <a:t>3 года 10 месяцев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Прямоугольник 1"/>
          <p:cNvSpPr>
            <a:spLocks noChangeArrowheads="1"/>
          </p:cNvSpPr>
          <p:nvPr/>
        </p:nvSpPr>
        <p:spPr bwMode="auto">
          <a:xfrm>
            <a:off x="0" y="236538"/>
            <a:ext cx="7740650" cy="604837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3088" name="Rectangle 13"/>
          <p:cNvSpPr>
            <a:spLocks noChangeArrowheads="1"/>
          </p:cNvSpPr>
          <p:nvPr/>
        </p:nvSpPr>
        <p:spPr bwMode="auto">
          <a:xfrm flipH="1">
            <a:off x="3175" y="236538"/>
            <a:ext cx="109538" cy="60483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8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49796"/>
            <a:ext cx="7886700" cy="342900"/>
          </a:xfrm>
        </p:spPr>
        <p:txBody>
          <a:bodyPr/>
          <a:lstStyle/>
          <a:p>
            <a:pPr algn="l" eaLnBrk="1" hangingPunct="1"/>
            <a:r>
              <a:rPr lang="ru-RU" altLang="ru-RU" sz="3200" b="1" dirty="0" smtClean="0">
                <a:solidFill>
                  <a:srgbClr val="FFFFFF"/>
                </a:solidFill>
                <a:latin typeface="Arial Black" pitchFamily="34" charset="0"/>
                <a:cs typeface="Calibri" pitchFamily="34" charset="0"/>
              </a:rPr>
              <a:t>Контрольные цифры приема</a:t>
            </a:r>
            <a:endParaRPr lang="ru-RU" altLang="ru-RU" sz="2800" b="1" dirty="0">
              <a:solidFill>
                <a:srgbClr val="FFFFFF"/>
              </a:solidFill>
              <a:latin typeface="Arial Black" pitchFamily="34" charset="0"/>
              <a:cs typeface="Calibri" pitchFamily="34" charset="0"/>
            </a:endParaRPr>
          </a:p>
        </p:txBody>
      </p:sp>
      <p:sp>
        <p:nvSpPr>
          <p:cNvPr id="16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 flipH="1">
            <a:off x="3175" y="6742113"/>
            <a:ext cx="109538" cy="1158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graphicFrame>
        <p:nvGraphicFramePr>
          <p:cNvPr id="25" name="Схема 24"/>
          <p:cNvGraphicFramePr/>
          <p:nvPr/>
        </p:nvGraphicFramePr>
        <p:xfrm>
          <a:off x="-900608" y="1196752"/>
          <a:ext cx="8496944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6516216" y="1340768"/>
            <a:ext cx="2376264" cy="648072"/>
          </a:xfrm>
          <a:prstGeom prst="rect">
            <a:avLst/>
          </a:prstGeom>
          <a:noFill/>
          <a:ln>
            <a:solidFill>
              <a:srgbClr val="039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02060"/>
                </a:solidFill>
                <a:latin typeface="Arial Black" pitchFamily="34" charset="0"/>
              </a:rPr>
              <a:t>75 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Arial Black" pitchFamily="34" charset="0"/>
              </a:rPr>
              <a:t>бюджетных мест</a:t>
            </a:r>
            <a:endParaRPr lang="ru-RU" sz="1600" dirty="0">
              <a:solidFill>
                <a:srgbClr val="002060"/>
              </a:solidFill>
              <a:latin typeface="Arial Black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516216" y="2348880"/>
            <a:ext cx="2376264" cy="648072"/>
          </a:xfrm>
          <a:prstGeom prst="rect">
            <a:avLst/>
          </a:prstGeom>
          <a:noFill/>
          <a:ln>
            <a:solidFill>
              <a:srgbClr val="039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 smtClean="0">
              <a:solidFill>
                <a:srgbClr val="002060"/>
              </a:solidFill>
              <a:latin typeface="Arial Black" pitchFamily="34" charset="0"/>
            </a:endParaRP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Arial Black" pitchFamily="34" charset="0"/>
              </a:rPr>
              <a:t>30 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Arial Black" pitchFamily="34" charset="0"/>
              </a:rPr>
              <a:t>бюджетных мест</a:t>
            </a:r>
          </a:p>
          <a:p>
            <a:pPr algn="ctr"/>
            <a:endParaRPr lang="ru-RU" sz="1600" dirty="0">
              <a:solidFill>
                <a:srgbClr val="002060"/>
              </a:solidFill>
              <a:latin typeface="Arial Black" pitchFamily="34" charset="0"/>
            </a:endParaRPr>
          </a:p>
        </p:txBody>
      </p:sp>
      <p:sp>
        <p:nvSpPr>
          <p:cNvPr id="10" name="Облако 9"/>
          <p:cNvSpPr/>
          <p:nvPr/>
        </p:nvSpPr>
        <p:spPr>
          <a:xfrm>
            <a:off x="5436096" y="908720"/>
            <a:ext cx="1296144" cy="648072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rgbClr val="C00000"/>
                </a:solidFill>
                <a:latin typeface="Arial Black" pitchFamily="34" charset="0"/>
              </a:rPr>
              <a:t>целевое</a:t>
            </a:r>
          </a:p>
        </p:txBody>
      </p:sp>
      <p:sp>
        <p:nvSpPr>
          <p:cNvPr id="11" name="Облако 10"/>
          <p:cNvSpPr/>
          <p:nvPr/>
        </p:nvSpPr>
        <p:spPr>
          <a:xfrm>
            <a:off x="5364088" y="1916832"/>
            <a:ext cx="1296144" cy="648072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rgbClr val="C00000"/>
                </a:solidFill>
                <a:latin typeface="Arial Black" pitchFamily="34" charset="0"/>
              </a:rPr>
              <a:t>целевое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516216" y="3429000"/>
            <a:ext cx="2376264" cy="648072"/>
          </a:xfrm>
          <a:prstGeom prst="rect">
            <a:avLst/>
          </a:prstGeom>
          <a:noFill/>
          <a:ln>
            <a:solidFill>
              <a:srgbClr val="039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02060"/>
                </a:solidFill>
                <a:latin typeface="Arial Black" pitchFamily="34" charset="0"/>
              </a:rPr>
              <a:t>15 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Arial Black" pitchFamily="34" charset="0"/>
              </a:rPr>
              <a:t>бюджетных мест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516216" y="4509120"/>
            <a:ext cx="2376264" cy="648072"/>
          </a:xfrm>
          <a:prstGeom prst="rect">
            <a:avLst/>
          </a:prstGeom>
          <a:noFill/>
          <a:ln>
            <a:solidFill>
              <a:srgbClr val="039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02060"/>
                </a:solidFill>
                <a:latin typeface="Arial Black" pitchFamily="34" charset="0"/>
              </a:rPr>
              <a:t>25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Arial Black" pitchFamily="34" charset="0"/>
              </a:rPr>
              <a:t>бюджетных мест</a:t>
            </a:r>
          </a:p>
        </p:txBody>
      </p:sp>
      <p:sp>
        <p:nvSpPr>
          <p:cNvPr id="12" name="Солнце 11"/>
          <p:cNvSpPr/>
          <p:nvPr/>
        </p:nvSpPr>
        <p:spPr>
          <a:xfrm>
            <a:off x="5508104" y="3212976"/>
            <a:ext cx="1440160" cy="1008112"/>
          </a:xfrm>
          <a:prstGeom prst="sun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rgbClr val="C00000"/>
                </a:solidFill>
                <a:latin typeface="Arial Black" pitchFamily="34" charset="0"/>
              </a:rPr>
              <a:t>ТОП 50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6516216" y="5589240"/>
            <a:ext cx="2376264" cy="648072"/>
          </a:xfrm>
          <a:prstGeom prst="rect">
            <a:avLst/>
          </a:prstGeom>
          <a:noFill/>
          <a:ln>
            <a:solidFill>
              <a:srgbClr val="0398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02060"/>
                </a:solidFill>
                <a:latin typeface="Arial Black" pitchFamily="34" charset="0"/>
              </a:rPr>
              <a:t>25 </a:t>
            </a:r>
          </a:p>
          <a:p>
            <a:pPr algn="ctr"/>
            <a:r>
              <a:rPr lang="ru-RU" sz="1600" dirty="0" smtClean="0">
                <a:solidFill>
                  <a:srgbClr val="002060"/>
                </a:solidFill>
                <a:latin typeface="Arial Black" pitchFamily="34" charset="0"/>
              </a:rPr>
              <a:t>мест по договору </a:t>
            </a:r>
            <a:endParaRPr lang="ru-RU" sz="1600" dirty="0">
              <a:solidFill>
                <a:srgbClr val="002060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Прямоугольник 10"/>
          <p:cNvSpPr>
            <a:spLocks noChangeArrowheads="1"/>
          </p:cNvSpPr>
          <p:nvPr/>
        </p:nvSpPr>
        <p:spPr bwMode="auto">
          <a:xfrm>
            <a:off x="0" y="304800"/>
            <a:ext cx="7596188" cy="603250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4099" name="Rectangle 13"/>
          <p:cNvSpPr>
            <a:spLocks noChangeArrowheads="1"/>
          </p:cNvSpPr>
          <p:nvPr/>
        </p:nvSpPr>
        <p:spPr bwMode="auto">
          <a:xfrm flipH="1">
            <a:off x="3175" y="304800"/>
            <a:ext cx="109538" cy="603250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100" name="Rectangle 2"/>
          <p:cNvSpPr txBox="1">
            <a:spLocks noChangeArrowheads="1"/>
          </p:cNvSpPr>
          <p:nvPr/>
        </p:nvSpPr>
        <p:spPr bwMode="auto">
          <a:xfrm>
            <a:off x="-89893" y="369888"/>
            <a:ext cx="7902253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/>
            <a:r>
              <a:rPr lang="ru-RU" altLang="ru-RU" sz="2800" b="1" dirty="0">
                <a:solidFill>
                  <a:schemeClr val="bg1"/>
                </a:solidFill>
                <a:latin typeface="Arial Black"/>
                <a:ea typeface="Times New Roman"/>
                <a:cs typeface="+mn-cs"/>
              </a:rPr>
              <a:t>Наши конкурентные преимущества</a:t>
            </a:r>
          </a:p>
        </p:txBody>
      </p:sp>
      <p:sp>
        <p:nvSpPr>
          <p:cNvPr id="4101" name="Прямоугольник 13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4102" name="Rectangle 13"/>
          <p:cNvSpPr>
            <a:spLocks noChangeArrowheads="1"/>
          </p:cNvSpPr>
          <p:nvPr/>
        </p:nvSpPr>
        <p:spPr bwMode="auto">
          <a:xfrm flipH="1">
            <a:off x="3175" y="6742113"/>
            <a:ext cx="109538" cy="1158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50825" y="4220394"/>
            <a:ext cx="8388350" cy="43274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Дальнейшее поступление в ВУЗ по результатам тестирования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50825" y="5373216"/>
            <a:ext cx="8388350" cy="43204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Не только учеба, но и наука, творчество, спорт, общественная жизнь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50825" y="1916832"/>
            <a:ext cx="8388350" cy="3600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Гарантированное трудоустройство через целевые места на ПО «Старт»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250825" y="1052513"/>
            <a:ext cx="8388350" cy="3602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Квалифицированные преподаватели с большим опытом работы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250825" y="1484759"/>
            <a:ext cx="8388350" cy="3600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Наличие</a:t>
            </a:r>
            <a:r>
              <a:rPr lang="ru-RU" sz="2000" b="1" dirty="0">
                <a:solidFill>
                  <a:srgbClr val="00B0F0"/>
                </a:solidFill>
              </a:rPr>
              <a:t> </a:t>
            </a:r>
            <a:r>
              <a:rPr lang="ru-RU" sz="2000" b="1" dirty="0">
                <a:solidFill>
                  <a:srgbClr val="002060"/>
                </a:solidFill>
              </a:rPr>
              <a:t>достаточного</a:t>
            </a:r>
            <a:r>
              <a:rPr lang="ru-RU" sz="2000" b="1" dirty="0">
                <a:solidFill>
                  <a:srgbClr val="00B0F0"/>
                </a:solidFill>
              </a:rPr>
              <a:t> </a:t>
            </a:r>
            <a:r>
              <a:rPr lang="ru-RU" sz="2000" b="1" dirty="0">
                <a:solidFill>
                  <a:srgbClr val="002060"/>
                </a:solidFill>
              </a:rPr>
              <a:t>количества бюджетных мест</a:t>
            </a: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251520" y="5877272"/>
            <a:ext cx="8388350" cy="7920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Широкая материальная поддержка студентов</a:t>
            </a:r>
          </a:p>
          <a:p>
            <a:pPr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ru-RU" sz="2000" b="1" dirty="0">
                <a:solidFill>
                  <a:srgbClr val="002060"/>
                </a:solidFill>
              </a:rPr>
              <a:t>(профсоюзные и правительственная стипендии; различные льготы и </a:t>
            </a:r>
          </a:p>
          <a:p>
            <a:pPr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повышенные стипендии студентам-«</a:t>
            </a:r>
            <a:r>
              <a:rPr lang="ru-RU" sz="2000" b="1" dirty="0" err="1">
                <a:solidFill>
                  <a:srgbClr val="002060"/>
                </a:solidFill>
              </a:rPr>
              <a:t>целевикам</a:t>
            </a:r>
            <a:r>
              <a:rPr lang="ru-RU" sz="2000" b="1" dirty="0">
                <a:solidFill>
                  <a:srgbClr val="002060"/>
                </a:solidFill>
              </a:rPr>
              <a:t>»; материальная помощь)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250825" y="2348880"/>
            <a:ext cx="8388350" cy="72008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Возможность параллельного обучения на второй специальности</a:t>
            </a:r>
          </a:p>
          <a:p>
            <a:pPr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 среднего профессионального образования заочно</a:t>
            </a:r>
          </a:p>
          <a:p>
            <a:pPr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 («Торговое дело», «Юриспруденция»)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250825" y="4737075"/>
            <a:ext cx="8388350" cy="56413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Удобное месторасположение, </a:t>
            </a:r>
          </a:p>
          <a:p>
            <a:pPr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экономия на транспортных расходах и питании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116632"/>
            <a:ext cx="936104" cy="927049"/>
          </a:xfrm>
          <a:prstGeom prst="rect">
            <a:avLst/>
          </a:prstGeom>
          <a:noFill/>
        </p:spPr>
      </p:pic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251520" y="3140968"/>
            <a:ext cx="8388350" cy="5760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Прохождение практик и трудоустройство на ведущих </a:t>
            </a:r>
          </a:p>
          <a:p>
            <a:pPr algn="ctr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производственных предприятиях  г.Заречного и региона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251520" y="3789040"/>
            <a:ext cx="8388350" cy="3600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2060"/>
                </a:solidFill>
              </a:rPr>
              <a:t>Отсрочка от службы в рядах ВС РФ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252745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0" y="476672"/>
            <a:ext cx="7020272" cy="10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altLang="ru-RU" sz="2800" b="1" dirty="0">
                <a:solidFill>
                  <a:schemeClr val="bg1"/>
                </a:solidFill>
                <a:latin typeface="Arial Black" pitchFamily="34" charset="0"/>
              </a:rPr>
              <a:t>Обучение в ЗТИ: </a:t>
            </a:r>
            <a:endParaRPr lang="en-US" altLang="ru-RU" sz="2800" b="1" dirty="0">
              <a:solidFill>
                <a:schemeClr val="bg1"/>
              </a:solidFill>
              <a:latin typeface="Arial Black" pitchFamily="34" charset="0"/>
            </a:endParaRPr>
          </a:p>
          <a:p>
            <a:pPr algn="ctr" defTabSz="914587"/>
            <a:r>
              <a:rPr lang="ru-RU" altLang="ru-RU" sz="2800" b="1" dirty="0">
                <a:solidFill>
                  <a:schemeClr val="bg1"/>
                </a:solidFill>
                <a:latin typeface="Arial Black" pitchFamily="34" charset="0"/>
              </a:rPr>
              <a:t>материально-техническая база</a:t>
            </a: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25274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2" name="Picture 1" descr="D:\_ЗТИ\_Профориентация\Буклет\техника\3d-принтер picaso designer classic.jpg">
            <a:extLst>
              <a:ext uri="{FF2B5EF4-FFF2-40B4-BE49-F238E27FC236}">
                <a16:creationId xmlns:a16="http://schemas.microsoft.com/office/drawing/2014/main" xmlns="" id="{CFD540A5-3D90-4998-AFE5-801054C0C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4819598" y="1859800"/>
            <a:ext cx="1696618" cy="1696618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3" name="Picture 2" descr="D:\_ЗТИ\_Профориентация\Буклет\техника\Mitutoyo Crysta Plus M443 Измерительное устройство.jpg">
            <a:extLst>
              <a:ext uri="{FF2B5EF4-FFF2-40B4-BE49-F238E27FC236}">
                <a16:creationId xmlns:a16="http://schemas.microsoft.com/office/drawing/2014/main" xmlns="" id="{14B46830-D308-4EA5-A820-F556F2EF6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b="10806"/>
          <a:stretch>
            <a:fillRect/>
          </a:stretch>
        </p:blipFill>
        <p:spPr bwMode="auto">
          <a:xfrm>
            <a:off x="6592237" y="1865164"/>
            <a:ext cx="2362161" cy="468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4" name="Picture 3" descr="D:\_ЗТИ\_Профориентация\Буклет\техника\Лабораторный стенд Основы цифровой и микропроцессорной техники.jpg">
            <a:extLst>
              <a:ext uri="{FF2B5EF4-FFF2-40B4-BE49-F238E27FC236}">
                <a16:creationId xmlns:a16="http://schemas.microsoft.com/office/drawing/2014/main" xmlns="" id="{BC780084-5FBD-4863-9448-75FAF786C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r="5232"/>
          <a:stretch>
            <a:fillRect/>
          </a:stretch>
        </p:blipFill>
        <p:spPr bwMode="auto">
          <a:xfrm>
            <a:off x="2490122" y="3619968"/>
            <a:ext cx="2225894" cy="13212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7" name="Picture 4" descr="D:\_ЗТИ\_Профориентация\Буклет\техника\Литьевая вакуумная мини-машина HVC-M.jpg">
            <a:extLst>
              <a:ext uri="{FF2B5EF4-FFF2-40B4-BE49-F238E27FC236}">
                <a16:creationId xmlns:a16="http://schemas.microsoft.com/office/drawing/2014/main" xmlns="" id="{1A3CE5A9-CAD9-41A5-A456-6098B6F5B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3956" r="1100" b="5872"/>
          <a:stretch>
            <a:fillRect/>
          </a:stretch>
        </p:blipFill>
        <p:spPr bwMode="auto">
          <a:xfrm>
            <a:off x="4788024" y="5085184"/>
            <a:ext cx="1728192" cy="144016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D0F0BFD-525F-4B83-83A5-A5A09A877B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500" y="1865164"/>
            <a:ext cx="2158001" cy="468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5183223-A1E0-408E-9F6C-3F26AD2AFF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5067" y="1843729"/>
            <a:ext cx="2262157" cy="1696618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050" name="Picture 2" descr="X:\_Фотоархив института\_Фото аудиторий к модулю\IMG_257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83768" y="5085184"/>
            <a:ext cx="2232248" cy="1458292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051" name="Picture 3" descr="X:\_Фотоархив института\_Фото аудиторий к модулю\Радиомонтажная мастерская.jpg"/>
          <p:cNvPicPr>
            <a:picLocks noChangeAspect="1" noChangeArrowheads="1"/>
          </p:cNvPicPr>
          <p:nvPr/>
        </p:nvPicPr>
        <p:blipFill>
          <a:blip r:embed="rId10" cstate="print"/>
          <a:srcRect t="22222" b="16667"/>
          <a:stretch>
            <a:fillRect/>
          </a:stretch>
        </p:blipFill>
        <p:spPr bwMode="auto">
          <a:xfrm>
            <a:off x="4820616" y="3619968"/>
            <a:ext cx="1695600" cy="13212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42176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D:\_Мои рисунки\Профориентация\Партнеры 2024\Логотипы\Ритм\RITM logotype whit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262" t="20892" r="11584" b="32224"/>
          <a:stretch>
            <a:fillRect/>
          </a:stretch>
        </p:blipFill>
        <p:spPr bwMode="auto">
          <a:xfrm>
            <a:off x="1331640" y="5697328"/>
            <a:ext cx="1550402" cy="684000"/>
          </a:xfrm>
          <a:prstGeom prst="rect">
            <a:avLst/>
          </a:prstGeom>
          <a:noFill/>
        </p:spPr>
      </p:pic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892705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395536" y="260648"/>
            <a:ext cx="640871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altLang="ru-RU" sz="3200" b="1" dirty="0">
                <a:solidFill>
                  <a:schemeClr val="bg1"/>
                </a:solidFill>
                <a:latin typeface="Arial Black" pitchFamily="34" charset="0"/>
              </a:rPr>
              <a:t>Предприятия-партнеры</a:t>
            </a: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454073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454073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89270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D:\_Мои рисунки\Профориентация\Партнеры 2024\Логотипы\Логотип на стенд\5 НИКИРЭТ _горизонтальный_рус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4941168"/>
            <a:ext cx="1872208" cy="821821"/>
          </a:xfrm>
          <a:prstGeom prst="rect">
            <a:avLst/>
          </a:prstGeom>
          <a:noFill/>
        </p:spPr>
      </p:pic>
      <p:pic>
        <p:nvPicPr>
          <p:cNvPr id="1027" name="Picture 3" descr="D:\_Мои рисунки\Профориентация\Партнеры 2024\Логотипы\Полет\POLЁT.png"/>
          <p:cNvPicPr>
            <a:picLocks noChangeAspect="1" noChangeArrowheads="1"/>
          </p:cNvPicPr>
          <p:nvPr/>
        </p:nvPicPr>
        <p:blipFill>
          <a:blip r:embed="rId4" cstate="print"/>
          <a:srcRect b="22359"/>
          <a:stretch>
            <a:fillRect/>
          </a:stretch>
        </p:blipFill>
        <p:spPr bwMode="auto">
          <a:xfrm>
            <a:off x="2555776" y="4869160"/>
            <a:ext cx="1069199" cy="792000"/>
          </a:xfrm>
          <a:prstGeom prst="rect">
            <a:avLst/>
          </a:prstGeom>
          <a:noFill/>
        </p:spPr>
      </p:pic>
      <p:pic>
        <p:nvPicPr>
          <p:cNvPr id="1035" name="Picture 11" descr="D:\_Мои рисунки\Профориентация\Партнеры 2024\Логотипы\Сенсор\Сенсор лого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1626"/>
          <a:stretch>
            <a:fillRect/>
          </a:stretch>
        </p:blipFill>
        <p:spPr bwMode="auto">
          <a:xfrm>
            <a:off x="6732415" y="4797152"/>
            <a:ext cx="1584001" cy="936000"/>
          </a:xfrm>
          <a:prstGeom prst="rect">
            <a:avLst/>
          </a:prstGeom>
          <a:noFill/>
        </p:spPr>
      </p:pic>
      <p:pic>
        <p:nvPicPr>
          <p:cNvPr id="1038" name="Picture 14" descr="D:\_Мои рисунки\Профориентация\Партнеры 2024\Логотипы\КСР-2\Логотип КСР-2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4149080"/>
            <a:ext cx="1224136" cy="518532"/>
          </a:xfrm>
          <a:prstGeom prst="rect">
            <a:avLst/>
          </a:prstGeom>
          <a:noFill/>
        </p:spPr>
      </p:pic>
      <p:pic>
        <p:nvPicPr>
          <p:cNvPr id="1039" name="Picture 15" descr="D:\_Мои рисунки\Профориентация\Партнеры 2024\Логотипы\Ленкомтех\Лого_Ленкомтех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4149080"/>
            <a:ext cx="2666946" cy="360040"/>
          </a:xfrm>
          <a:prstGeom prst="rect">
            <a:avLst/>
          </a:prstGeom>
          <a:noFill/>
        </p:spPr>
      </p:pic>
      <p:pic>
        <p:nvPicPr>
          <p:cNvPr id="1040" name="Picture 16" descr="LOGO_Start7_2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44208" y="5877272"/>
            <a:ext cx="2078150" cy="360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 descr="D:\_Мои рисунки\Профориентация\Партнеры 2024\Логотипы\Импульс Атом\4 лого Импульс-Атом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60873" y="4149080"/>
            <a:ext cx="2315383" cy="432048"/>
          </a:xfrm>
          <a:prstGeom prst="rect">
            <a:avLst/>
          </a:prstGeom>
          <a:noFill/>
        </p:spPr>
      </p:pic>
      <p:grpSp>
        <p:nvGrpSpPr>
          <p:cNvPr id="2" name="Группа 45"/>
          <p:cNvGrpSpPr/>
          <p:nvPr/>
        </p:nvGrpSpPr>
        <p:grpSpPr>
          <a:xfrm>
            <a:off x="755576" y="1268760"/>
            <a:ext cx="2736304" cy="2736304"/>
            <a:chOff x="2915816" y="3284984"/>
            <a:chExt cx="2952328" cy="3082365"/>
          </a:xfrm>
        </p:grpSpPr>
        <p:pic>
          <p:nvPicPr>
            <p:cNvPr id="20" name="Picture 8" descr="D:\_Мои рисунки\Профориентация\Буклет\Шестерня\gear-47203_64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915816" y="3284984"/>
              <a:ext cx="2952328" cy="3082365"/>
            </a:xfrm>
            <a:prstGeom prst="rect">
              <a:avLst/>
            </a:prstGeom>
            <a:noFill/>
          </p:spPr>
        </p:pic>
        <p:sp>
          <p:nvSpPr>
            <p:cNvPr id="21" name="Овал 20"/>
            <p:cNvSpPr/>
            <p:nvPr/>
          </p:nvSpPr>
          <p:spPr>
            <a:xfrm>
              <a:off x="3491880" y="3861048"/>
              <a:ext cx="1800200" cy="1800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Picture 2" descr="X:\_ОБМЕННИК\_Графика для ЗТИ копия\Эмблемы\проба1_пензгту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563888" y="3933056"/>
              <a:ext cx="1672359" cy="1656183"/>
            </a:xfrm>
            <a:prstGeom prst="rect">
              <a:avLst/>
            </a:prstGeom>
            <a:noFill/>
          </p:spPr>
        </p:pic>
      </p:grpSp>
      <p:pic>
        <p:nvPicPr>
          <p:cNvPr id="3" name="Picture 2" descr="D:\_Мои рисунки\Профориентация\Партнеры 2024\Логотипы\Стройтех\Лого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1875BB"/>
              </a:clrFrom>
              <a:clrTo>
                <a:srgbClr val="1875BB">
                  <a:alpha val="0"/>
                </a:srgbClr>
              </a:clrTo>
            </a:clrChange>
          </a:blip>
          <a:srcRect l="17138" t="7405" r="20021" b="66341"/>
          <a:stretch>
            <a:fillRect/>
          </a:stretch>
        </p:blipFill>
        <p:spPr bwMode="auto">
          <a:xfrm>
            <a:off x="4427984" y="4725144"/>
            <a:ext cx="1584176" cy="936104"/>
          </a:xfrm>
          <a:prstGeom prst="rect">
            <a:avLst/>
          </a:prstGeom>
          <a:noFill/>
        </p:spPr>
      </p:pic>
      <p:pic>
        <p:nvPicPr>
          <p:cNvPr id="1028" name="Picture 4" descr="D:\_Мои рисунки\Профориентация\Партнеры 2024\Логотипы\Старт\Старт_лого 2020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67944" y="1556792"/>
            <a:ext cx="4176464" cy="1884546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164288" y="4149080"/>
            <a:ext cx="1828672" cy="468008"/>
          </a:xfrm>
          <a:prstGeom prst="rect">
            <a:avLst/>
          </a:prstGeom>
          <a:noFill/>
        </p:spPr>
      </p:pic>
      <p:pic>
        <p:nvPicPr>
          <p:cNvPr id="2053" name="Picture 5" descr="Picture background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491880" y="5805264"/>
            <a:ext cx="2232248" cy="577087"/>
          </a:xfrm>
          <a:prstGeom prst="rect">
            <a:avLst/>
          </a:prstGeom>
          <a:noFill/>
        </p:spPr>
      </p:pic>
      <p:pic>
        <p:nvPicPr>
          <p:cNvPr id="23" name="Picture 2" descr="X:\_ОБМЕННИК\_Графика для ЗТИ копия\Эмблемы\проба1_пензгту.png">
            <a:extLst>
              <a:ext uri="{FF2B5EF4-FFF2-40B4-BE49-F238E27FC236}">
                <a16:creationId xmlns:a16="http://schemas.microsoft.com/office/drawing/2014/main" xmlns="" id="{3C72B120-A8AF-445D-AD70-777765EE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0998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159352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128184" y="389696"/>
            <a:ext cx="691276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altLang="ru-RU" sz="3200" b="1" dirty="0">
                <a:solidFill>
                  <a:schemeClr val="bg1"/>
                </a:solidFill>
                <a:latin typeface="Arial Black" pitchFamily="34" charset="0"/>
              </a:rPr>
              <a:t>Экскурсии на предприятия</a:t>
            </a: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454073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454073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159352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23" name="Picture 2" descr="X:\_ОБМЕННИК\_Графика для ЗТИ копия\Эмблемы\проба1_пензгту.png">
            <a:extLst>
              <a:ext uri="{FF2B5EF4-FFF2-40B4-BE49-F238E27FC236}">
                <a16:creationId xmlns="" xmlns:a16="http://schemas.microsoft.com/office/drawing/2014/main" id="{BDF6ECC1-1DEB-4541-B620-CCE4E9231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24" name="Объект 4">
            <a:extLst>
              <a:ext uri="{FF2B5EF4-FFF2-40B4-BE49-F238E27FC236}">
                <a16:creationId xmlns="" xmlns:a16="http://schemas.microsoft.com/office/drawing/2014/main" id="{9E7C68FA-A2E3-4C53-A87D-DC9648AF5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166" r="11348" b="14690"/>
          <a:stretch/>
        </p:blipFill>
        <p:spPr>
          <a:xfrm>
            <a:off x="250614" y="1845801"/>
            <a:ext cx="3639904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35881907-EF05-453B-B454-C13D29168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589"/>
          <a:stretch/>
        </p:blipFill>
        <p:spPr>
          <a:xfrm>
            <a:off x="6248147" y="4143738"/>
            <a:ext cx="2719050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FFF9D637-7B35-4EFB-84BF-610C70A764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910" y="4149320"/>
            <a:ext cx="3241266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8EE69CBE-3604-4C44-A5BA-25EB4ECF68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651" t="13281" r="15500" b="10730"/>
          <a:stretch/>
        </p:blipFill>
        <p:spPr>
          <a:xfrm>
            <a:off x="276146" y="4109215"/>
            <a:ext cx="2495654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9" name="Рисунок 28">
            <a:extLst>
              <a:ext uri="{FF2B5EF4-FFF2-40B4-BE49-F238E27FC236}">
                <a16:creationId xmlns="" xmlns:a16="http://schemas.microsoft.com/office/drawing/2014/main" id="{A5F6C8F5-BC8B-498F-9BAE-4F425189F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99" y="1833404"/>
            <a:ext cx="4808348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9969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252745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395536" y="476672"/>
            <a:ext cx="640871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altLang="ru-RU" sz="3200" b="1" dirty="0">
                <a:solidFill>
                  <a:schemeClr val="bg1"/>
                </a:solidFill>
                <a:latin typeface="Arial Black" pitchFamily="34" charset="0"/>
              </a:rPr>
              <a:t>Практико-ориентированные занятия</a:t>
            </a: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25274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0248" name="Picture 8" descr="https://sun9-54.userapi.com/impg/TqJWa-IUOpfHKZhZKuoH9VhpPF3aweoT5m1M_Q/i9uluAU7KGk.jpg?size=807x538&amp;quality=95&amp;sign=367c2f5be381e226a53ab2116b4e1bef&amp;c_uniq_tag=r6XOEjNrTma-8Xo0akcnb4KOyt1DyvuwTvQ2dnHnfAA&amp;type=alb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8944" y="1868508"/>
            <a:ext cx="3239999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0250" name="Picture 10" descr="https://sun9-53.userapi.com/impg/_mrlwqwa4wQj-pzTku7OBGIAtRyFcAsXx_UeAA/3fV6R4BZk4w.jpg?size=1280x720&amp;quality=95&amp;sign=b00a143b7a5fb75d80368759fc5ced9b&amp;type=album"/>
          <p:cNvPicPr>
            <a:picLocks noChangeAspect="1" noChangeArrowheads="1"/>
          </p:cNvPicPr>
          <p:nvPr/>
        </p:nvPicPr>
        <p:blipFill>
          <a:blip r:embed="rId4" cstate="print">
            <a:lum bright="10000" contrast="10000"/>
          </a:blip>
          <a:srcRect l="-458" r="12664" b="-170"/>
          <a:stretch>
            <a:fillRect/>
          </a:stretch>
        </p:blipFill>
        <p:spPr bwMode="auto">
          <a:xfrm>
            <a:off x="5742923" y="4225455"/>
            <a:ext cx="3365581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0256" name="Picture 16" descr="https://sun9-2.userapi.com/impg/Ne4J4Za2Bgkax6tMPeF0z-IE3YPHpU2t0-DwAA/TZnGwtgmJlA.jpg?size=810x1080&amp;quality=95&amp;sign=f9220c4cbeb91a7f043b22ca1d47df6c&amp;type=album"/>
          <p:cNvPicPr>
            <a:picLocks noChangeAspect="1" noChangeArrowheads="1"/>
          </p:cNvPicPr>
          <p:nvPr/>
        </p:nvPicPr>
        <p:blipFill rotWithShape="1">
          <a:blip r:embed="rId5" cstate="print">
            <a:lum bright="-10000"/>
          </a:blip>
          <a:srcRect l="5190" t="3447" r="12898" b="2928"/>
          <a:stretch/>
        </p:blipFill>
        <p:spPr bwMode="auto">
          <a:xfrm>
            <a:off x="121289" y="2259876"/>
            <a:ext cx="2200700" cy="3866395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A429453-C3E5-4A78-9713-57CE3B449D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443"/>
          <a:stretch/>
        </p:blipFill>
        <p:spPr>
          <a:xfrm>
            <a:off x="2442372" y="4221088"/>
            <a:ext cx="3097250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6D67B08-5949-454D-AF8C-1338A1AF90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26" y="1835693"/>
            <a:ext cx="3241266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50578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252745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395536" y="476672"/>
            <a:ext cx="640871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altLang="ru-RU" sz="3200" b="1" dirty="0">
                <a:solidFill>
                  <a:schemeClr val="bg1"/>
                </a:solidFill>
                <a:latin typeface="Arial Black" pitchFamily="34" charset="0"/>
              </a:rPr>
              <a:t>Практико-ориентированные уроки</a:t>
            </a: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25274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0262" name="Picture 22" descr="https://sun9-55.userapi.com/impg/IOaerAT0MSFhL-49ex7M4x6MfMJ83_NnLdUtvQ/0FK7wP-A4mM.jpg?size=1280x591&amp;quality=95&amp;sign=a0a18316b049190fe28771721d83bc39&amp;type=album"/>
          <p:cNvPicPr>
            <a:picLocks noChangeAspect="1" noChangeArrowheads="1"/>
          </p:cNvPicPr>
          <p:nvPr/>
        </p:nvPicPr>
        <p:blipFill>
          <a:blip r:embed="rId3" cstate="print">
            <a:lum bright="-10000"/>
          </a:blip>
          <a:srcRect l="4866" r="20528" b="11095"/>
          <a:stretch>
            <a:fillRect/>
          </a:stretch>
        </p:blipFill>
        <p:spPr bwMode="auto">
          <a:xfrm>
            <a:off x="112458" y="4565274"/>
            <a:ext cx="3600400" cy="1980991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0264" name="Picture 24" descr="https://sun9-73.userapi.com/impg/3VvuXU7ym6R056ux99quERv4XhsVHxanSaBiiQ/Xir3dc3AdwU.jpg?size=1280x591&amp;quality=95&amp;sign=3a2197662f43ec5d6df2808c29e00e2f&amp;type=album"/>
          <p:cNvPicPr>
            <a:picLocks noChangeAspect="1" noChangeArrowheads="1"/>
          </p:cNvPicPr>
          <p:nvPr/>
        </p:nvPicPr>
        <p:blipFill rotWithShape="1">
          <a:blip r:embed="rId4" cstate="print">
            <a:lum bright="-10000"/>
          </a:blip>
          <a:srcRect l="9236" r="34771"/>
          <a:stretch/>
        </p:blipFill>
        <p:spPr bwMode="auto">
          <a:xfrm>
            <a:off x="5604998" y="1834333"/>
            <a:ext cx="3056063" cy="25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0266" name="Picture 26" descr="https://sun9-31.userapi.com/impg/rFMDtwjDDOsb7NCVnwDZNN9tioRDhZAgXsMJZw/kjprhBOBRlI.jpg?size=498x1080&amp;quality=95&amp;sign=1571a46c96be641db9893a8f9cc45eda&amp;type=album"/>
          <p:cNvPicPr>
            <a:picLocks noChangeAspect="1" noChangeArrowheads="1"/>
          </p:cNvPicPr>
          <p:nvPr/>
        </p:nvPicPr>
        <p:blipFill>
          <a:blip r:embed="rId5" cstate="print">
            <a:lum bright="-10000"/>
          </a:blip>
          <a:srcRect b="28472"/>
          <a:stretch>
            <a:fillRect/>
          </a:stretch>
        </p:blipFill>
        <p:spPr bwMode="auto">
          <a:xfrm>
            <a:off x="7519453" y="4543705"/>
            <a:ext cx="1276430" cy="198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88223393-68BD-4F43-A460-581B73CA7C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885762"/>
            <a:ext cx="3360000" cy="25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8FDB527D-D542-4C03-BB28-874755BD2A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-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089"/>
          <a:stretch/>
        </p:blipFill>
        <p:spPr>
          <a:xfrm>
            <a:off x="3934117" y="4550173"/>
            <a:ext cx="3428958" cy="198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7" name="Picture 18" descr="https://sun9-45.userapi.com/impg/DVx5HM7cIAp_KTN22y4HXNmXFLMFyswBKbGGfw/Fs-ZFv9vtwY.jpg?size=810x1080&amp;quality=95&amp;sign=bd81048b7aedeb796c34d0f396118686&amp;type=album">
            <a:extLst>
              <a:ext uri="{FF2B5EF4-FFF2-40B4-BE49-F238E27FC236}">
                <a16:creationId xmlns="" xmlns:a16="http://schemas.microsoft.com/office/drawing/2014/main" id="{B21D5E7A-ADD7-4F9C-8894-4230BC74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-10000"/>
          </a:blip>
          <a:srcRect/>
          <a:stretch>
            <a:fillRect/>
          </a:stretch>
        </p:blipFill>
        <p:spPr bwMode="auto">
          <a:xfrm>
            <a:off x="112458" y="1901292"/>
            <a:ext cx="1890000" cy="25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54616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252745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0" y="476672"/>
            <a:ext cx="7380312" cy="10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sz="2800" b="1" dirty="0">
                <a:solidFill>
                  <a:schemeClr val="bg1"/>
                </a:solidFill>
                <a:latin typeface="Arial Black" pitchFamily="34" charset="0"/>
              </a:rPr>
              <a:t>Конкурсы и чемпионаты профессионального мастерства Росатома</a:t>
            </a:r>
            <a:endParaRPr lang="ru-RU" altLang="ru-RU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25274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8" name="Объект 4">
            <a:extLst>
              <a:ext uri="{FF2B5EF4-FFF2-40B4-BE49-F238E27FC236}">
                <a16:creationId xmlns="" xmlns:a16="http://schemas.microsoft.com/office/drawing/2014/main" id="{A08777AC-719B-4962-9AF7-501C3A83D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3" y="3809843"/>
            <a:ext cx="2119883" cy="1412704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5D05FDF6-E50E-482B-91A3-FE8C4D28D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92" y="1949308"/>
            <a:ext cx="3141663" cy="1767187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1" name="Объект 4">
            <a:extLst>
              <a:ext uri="{FF2B5EF4-FFF2-40B4-BE49-F238E27FC236}">
                <a16:creationId xmlns="" xmlns:a16="http://schemas.microsoft.com/office/drawing/2014/main" id="{B61835CD-4B65-4A92-B482-695CC64816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1627"/>
          <a:stretch/>
        </p:blipFill>
        <p:spPr bwMode="auto">
          <a:xfrm>
            <a:off x="2274771" y="3780177"/>
            <a:ext cx="4097429" cy="2715766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DE456A14-D203-44E4-8CAF-5B77BC8221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981680"/>
            <a:ext cx="2556809" cy="4543664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538117EF-7510-4944-B32D-E02AC22310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" y="5303218"/>
            <a:ext cx="2120400" cy="1192725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4" name="Объект 4">
            <a:extLst>
              <a:ext uri="{FF2B5EF4-FFF2-40B4-BE49-F238E27FC236}">
                <a16:creationId xmlns="" xmlns:a16="http://schemas.microsoft.com/office/drawing/2014/main" id="{D44809D5-C4C1-4025-AC63-919715EF782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08" r="3382" b="14582"/>
          <a:stretch/>
        </p:blipFill>
        <p:spPr bwMode="auto">
          <a:xfrm>
            <a:off x="90027" y="1949308"/>
            <a:ext cx="2880320" cy="1756767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854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Прямоугольник 1"/>
          <p:cNvSpPr>
            <a:spLocks noChangeArrowheads="1"/>
          </p:cNvSpPr>
          <p:nvPr/>
        </p:nvSpPr>
        <p:spPr bwMode="auto">
          <a:xfrm>
            <a:off x="0" y="236538"/>
            <a:ext cx="7740650" cy="1032222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3088" name="Rectangle 13"/>
          <p:cNvSpPr>
            <a:spLocks noChangeArrowheads="1"/>
          </p:cNvSpPr>
          <p:nvPr/>
        </p:nvSpPr>
        <p:spPr bwMode="auto">
          <a:xfrm flipH="1">
            <a:off x="3174" y="236538"/>
            <a:ext cx="248345" cy="1032222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89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548680"/>
            <a:ext cx="7886700" cy="342900"/>
          </a:xfrm>
        </p:spPr>
        <p:txBody>
          <a:bodyPr/>
          <a:lstStyle/>
          <a:p>
            <a:pPr algn="l" eaLnBrk="1" hangingPunct="1"/>
            <a:r>
              <a:rPr lang="ru-RU" altLang="ru-RU" sz="3200" b="1" dirty="0">
                <a:solidFill>
                  <a:srgbClr val="FFFFFF"/>
                </a:solidFill>
                <a:latin typeface="Arial Black" pitchFamily="34" charset="0"/>
                <a:cs typeface="Calibri" pitchFamily="34" charset="0"/>
              </a:rPr>
              <a:t>Время думать о БУДУЩЕМ!</a:t>
            </a:r>
            <a:endParaRPr lang="ru-RU" altLang="ru-RU" sz="3200" dirty="0">
              <a:solidFill>
                <a:srgbClr val="FFFFFF"/>
              </a:solidFill>
              <a:latin typeface="Arial Black" pitchFamily="34" charset="0"/>
              <a:cs typeface="Calibri" pitchFamily="34" charset="0"/>
            </a:endParaRPr>
          </a:p>
        </p:txBody>
      </p:sp>
      <p:pic>
        <p:nvPicPr>
          <p:cNvPr id="3092" name="Рисунок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7138" y="540702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5" name="Прямоугольник 5"/>
          <p:cNvSpPr>
            <a:spLocks noChangeArrowheads="1"/>
          </p:cNvSpPr>
          <p:nvPr/>
        </p:nvSpPr>
        <p:spPr bwMode="auto">
          <a:xfrm>
            <a:off x="251520" y="1628800"/>
            <a:ext cx="4248472" cy="106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45124" tIns="72562" rIns="145124" bIns="72562">
            <a:spAutoFit/>
          </a:bodyPr>
          <a:lstStyle/>
          <a:p>
            <a:r>
              <a:rPr lang="ru-RU" altLang="ru-RU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Calibri" pitchFamily="34" charset="0"/>
              </a:rPr>
              <a:t>З</a:t>
            </a:r>
            <a:r>
              <a:rPr lang="ru-RU" altLang="ru-RU" sz="6000" dirty="0">
                <a:solidFill>
                  <a:srgbClr val="0091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Calibri" pitchFamily="34" charset="0"/>
              </a:rPr>
              <a:t>нания</a:t>
            </a:r>
            <a:endParaRPr lang="en-US" altLang="ru-RU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Calibri" pitchFamily="34" charset="0"/>
            </a:endParaRPr>
          </a:p>
        </p:txBody>
      </p:sp>
      <p:pic>
        <p:nvPicPr>
          <p:cNvPr id="2056" name="Picture 8" descr="D:\_Мои рисунки\Профориентация\Буклет\Шестерня\gear-47203_64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772816"/>
            <a:ext cx="2952328" cy="3082365"/>
          </a:xfrm>
          <a:prstGeom prst="rect">
            <a:avLst/>
          </a:prstGeom>
          <a:noFill/>
        </p:spPr>
      </p:pic>
      <p:sp>
        <p:nvSpPr>
          <p:cNvPr id="66" name="Овал 65"/>
          <p:cNvSpPr/>
          <p:nvPr/>
        </p:nvSpPr>
        <p:spPr>
          <a:xfrm>
            <a:off x="6588224" y="2348880"/>
            <a:ext cx="1800200" cy="1800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7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2420888"/>
            <a:ext cx="1672359" cy="1656183"/>
          </a:xfrm>
          <a:prstGeom prst="rect">
            <a:avLst/>
          </a:prstGeom>
          <a:noFill/>
        </p:spPr>
      </p:pic>
      <p:sp>
        <p:nvSpPr>
          <p:cNvPr id="69" name="Прямоугольник 5"/>
          <p:cNvSpPr>
            <a:spLocks noChangeArrowheads="1"/>
          </p:cNvSpPr>
          <p:nvPr/>
        </p:nvSpPr>
        <p:spPr bwMode="auto">
          <a:xfrm>
            <a:off x="1259632" y="4869160"/>
            <a:ext cx="6192688" cy="106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45124" tIns="72562" rIns="145124" bIns="72562">
            <a:spAutoFit/>
          </a:bodyPr>
          <a:lstStyle/>
          <a:p>
            <a:r>
              <a:rPr lang="ru-RU" altLang="ru-RU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Calibri" pitchFamily="34" charset="0"/>
              </a:rPr>
              <a:t>И</a:t>
            </a:r>
            <a:r>
              <a:rPr lang="ru-RU" altLang="ru-RU" sz="6000" dirty="0">
                <a:solidFill>
                  <a:srgbClr val="0091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Calibri" pitchFamily="34" charset="0"/>
              </a:rPr>
              <a:t>нициативы</a:t>
            </a:r>
            <a:endParaRPr lang="en-US" altLang="ru-RU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Calibri" pitchFamily="34" charset="0"/>
            </a:endParaRPr>
          </a:p>
        </p:txBody>
      </p:sp>
      <p:sp>
        <p:nvSpPr>
          <p:cNvPr id="70" name="Прямоугольник 5"/>
          <p:cNvSpPr>
            <a:spLocks noChangeArrowheads="1"/>
          </p:cNvSpPr>
          <p:nvPr/>
        </p:nvSpPr>
        <p:spPr bwMode="auto">
          <a:xfrm>
            <a:off x="539552" y="3212976"/>
            <a:ext cx="5616624" cy="106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45124" tIns="72562" rIns="145124" bIns="72562">
            <a:spAutoFit/>
          </a:bodyPr>
          <a:lstStyle/>
          <a:p>
            <a:r>
              <a:rPr lang="ru-RU" altLang="ru-RU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Calibri" pitchFamily="34" charset="0"/>
              </a:rPr>
              <a:t>Т</a:t>
            </a:r>
            <a:r>
              <a:rPr lang="ru-RU" altLang="ru-RU" sz="6000" b="1" dirty="0">
                <a:solidFill>
                  <a:srgbClr val="0091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Calibri" pitchFamily="34" charset="0"/>
              </a:rPr>
              <a:t>ехнологии</a:t>
            </a:r>
            <a:endParaRPr lang="en-US" altLang="ru-RU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Calibri" pitchFamily="34" charset="0"/>
            </a:endParaRPr>
          </a:p>
        </p:txBody>
      </p:sp>
      <p:sp>
        <p:nvSpPr>
          <p:cNvPr id="12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 flipH="1">
            <a:off x="3175" y="6742113"/>
            <a:ext cx="109538" cy="1158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541493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-91213" y="563249"/>
            <a:ext cx="7380312" cy="10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sz="2800" b="1" dirty="0">
                <a:solidFill>
                  <a:schemeClr val="bg1"/>
                </a:solidFill>
                <a:latin typeface="Arial Black" pitchFamily="34" charset="0"/>
              </a:rPr>
              <a:t>Чемпионаты профессионального мастерства «Профессионалы» и «</a:t>
            </a:r>
            <a:r>
              <a:rPr lang="ru-RU" sz="2800" b="1" dirty="0" err="1">
                <a:solidFill>
                  <a:schemeClr val="bg1"/>
                </a:solidFill>
                <a:latin typeface="Arial Black" pitchFamily="34" charset="0"/>
              </a:rPr>
              <a:t>Абилимпикс</a:t>
            </a:r>
            <a:r>
              <a:rPr lang="ru-RU" sz="2800" b="1" dirty="0">
                <a:solidFill>
                  <a:schemeClr val="bg1"/>
                </a:solidFill>
                <a:latin typeface="Arial Black" pitchFamily="34" charset="0"/>
              </a:rPr>
              <a:t>»</a:t>
            </a:r>
            <a:endParaRPr lang="ru-RU" altLang="ru-RU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541493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7" name="Объект 4">
            <a:extLst>
              <a:ext uri="{FF2B5EF4-FFF2-40B4-BE49-F238E27FC236}">
                <a16:creationId xmlns="" xmlns:a16="http://schemas.microsoft.com/office/drawing/2014/main" id="{F0FA5F73-D67A-44FA-B340-011801FD4D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9436" b="20208"/>
          <a:stretch/>
        </p:blipFill>
        <p:spPr bwMode="auto">
          <a:xfrm>
            <a:off x="853968" y="1921869"/>
            <a:ext cx="7380312" cy="2719488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B8F740E3-C3D6-486B-AC60-E5DA5F32CA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466"/>
          <a:stretch/>
        </p:blipFill>
        <p:spPr>
          <a:xfrm>
            <a:off x="853968" y="4779074"/>
            <a:ext cx="2082324" cy="1804771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0410067C-6563-4622-BBBC-741E4A4584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401" t="17763" b="31838"/>
          <a:stretch/>
        </p:blipFill>
        <p:spPr>
          <a:xfrm>
            <a:off x="3004259" y="4768046"/>
            <a:ext cx="2431658" cy="18036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D0825124-450D-4661-BC7F-BC227B2DF46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81" r="24013"/>
          <a:stretch/>
        </p:blipFill>
        <p:spPr>
          <a:xfrm>
            <a:off x="5497976" y="4746328"/>
            <a:ext cx="2746432" cy="18072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0744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541493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-91213" y="563249"/>
            <a:ext cx="7380312" cy="10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sz="2800" b="1" dirty="0">
                <a:solidFill>
                  <a:schemeClr val="bg1"/>
                </a:solidFill>
                <a:latin typeface="Arial Black" pitchFamily="34" charset="0"/>
              </a:rPr>
              <a:t>Конкурсы и олимпиады: вузовские, региональные, всероссийские и международные</a:t>
            </a:r>
            <a:endParaRPr lang="ru-RU" altLang="ru-RU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541493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2" name="Объект 4">
            <a:extLst>
              <a:ext uri="{FF2B5EF4-FFF2-40B4-BE49-F238E27FC236}">
                <a16:creationId xmlns="" xmlns:a16="http://schemas.microsoft.com/office/drawing/2014/main" id="{77ED70AF-882F-42D5-8DE1-46F65B027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966" r="22445"/>
          <a:stretch/>
        </p:blipFill>
        <p:spPr>
          <a:xfrm>
            <a:off x="35496" y="2212534"/>
            <a:ext cx="1800200" cy="198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6CAF8BDE-9B72-4375-8AEB-6B932D7121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281"/>
          <a:stretch/>
        </p:blipFill>
        <p:spPr>
          <a:xfrm>
            <a:off x="3275856" y="4329320"/>
            <a:ext cx="2395498" cy="198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2A61D1FD-E1E1-44B0-AD98-37DBED8918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1080"/>
          <a:stretch/>
        </p:blipFill>
        <p:spPr>
          <a:xfrm>
            <a:off x="5724128" y="4323284"/>
            <a:ext cx="3384375" cy="198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8" name="Объект 4">
            <a:extLst>
              <a:ext uri="{FF2B5EF4-FFF2-40B4-BE49-F238E27FC236}">
                <a16:creationId xmlns="" xmlns:a16="http://schemas.microsoft.com/office/drawing/2014/main" id="{74D77326-7B0F-4B29-B577-E5C79A3317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9284"/>
          <a:stretch/>
        </p:blipFill>
        <p:spPr bwMode="auto">
          <a:xfrm>
            <a:off x="35497" y="4329320"/>
            <a:ext cx="3190560" cy="198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16D1B8F-9FE7-4BAC-B192-5BE9A7179D1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8022"/>
          <a:stretch/>
        </p:blipFill>
        <p:spPr>
          <a:xfrm>
            <a:off x="5120117" y="2170392"/>
            <a:ext cx="3944326" cy="198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E49F3EF3-7A44-4383-917F-C8F3B1AFB04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172" t="2405" r="8376" b="-2405"/>
          <a:stretch/>
        </p:blipFill>
        <p:spPr>
          <a:xfrm>
            <a:off x="1868837" y="2210991"/>
            <a:ext cx="3190560" cy="198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4517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2260857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0" y="563248"/>
            <a:ext cx="7092280" cy="164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sz="2800" b="1" dirty="0">
                <a:solidFill>
                  <a:schemeClr val="bg1"/>
                </a:solidFill>
                <a:latin typeface="Arial Black" pitchFamily="34" charset="0"/>
              </a:rPr>
              <a:t>Стратегическая сессия </a:t>
            </a:r>
            <a:r>
              <a:rPr lang="ru-RU" sz="2800" b="1" dirty="0" err="1">
                <a:solidFill>
                  <a:schemeClr val="bg1"/>
                </a:solidFill>
                <a:latin typeface="Arial Black" pitchFamily="34" charset="0"/>
              </a:rPr>
              <a:t>г.Заречный</a:t>
            </a:r>
            <a:r>
              <a:rPr lang="ru-RU" sz="2800" b="1" dirty="0">
                <a:solidFill>
                  <a:schemeClr val="bg1"/>
                </a:solidFill>
                <a:latin typeface="Arial Black" pitchFamily="34" charset="0"/>
              </a:rPr>
              <a:t> в рамках программы «Люди и города» ГК «Росатом»,</a:t>
            </a:r>
          </a:p>
          <a:p>
            <a:pPr algn="ctr" defTabSz="914587"/>
            <a:r>
              <a:rPr lang="ru-RU" sz="2800" b="1" dirty="0">
                <a:solidFill>
                  <a:schemeClr val="bg1"/>
                </a:solidFill>
                <a:latin typeface="Arial Black" pitchFamily="34" charset="0"/>
              </a:rPr>
              <a:t>Слет лидеров молодежных сообществ Росатома </a:t>
            </a:r>
            <a:endParaRPr lang="ru-RU" altLang="ru-RU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10867" cy="226085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7" name="Объект 5">
            <a:extLst>
              <a:ext uri="{FF2B5EF4-FFF2-40B4-BE49-F238E27FC236}">
                <a16:creationId xmlns="" xmlns:a16="http://schemas.microsoft.com/office/drawing/2014/main" id="{44022749-6D9D-4A52-9523-C39CB8B1D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777977"/>
            <a:ext cx="2797018" cy="3775975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340A7423-BFFF-4DF0-9428-E22249FD4F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1" y="2777977"/>
            <a:ext cx="5034633" cy="3775975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761275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541493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74356" y="563249"/>
            <a:ext cx="6873908" cy="10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sz="2600" b="1" dirty="0">
                <a:solidFill>
                  <a:schemeClr val="bg1"/>
                </a:solidFill>
                <a:latin typeface="Arial Black" pitchFamily="34" charset="0"/>
              </a:rPr>
              <a:t>Фестиваль студенческого творчества «Откроем талант каждого», </a:t>
            </a:r>
          </a:p>
          <a:p>
            <a:pPr algn="ctr" defTabSz="914587"/>
            <a:r>
              <a:rPr lang="ru-RU" sz="2600" b="1" dirty="0">
                <a:solidFill>
                  <a:schemeClr val="bg1"/>
                </a:solidFill>
                <a:latin typeface="Arial Black" pitchFamily="34" charset="0"/>
              </a:rPr>
              <a:t>конкурс «</a:t>
            </a:r>
            <a:r>
              <a:rPr lang="ru-RU" sz="2600" b="1" dirty="0" err="1">
                <a:solidFill>
                  <a:schemeClr val="bg1"/>
                </a:solidFill>
                <a:latin typeface="Arial Black" pitchFamily="34" charset="0"/>
              </a:rPr>
              <a:t>Стартинейджер</a:t>
            </a:r>
            <a:r>
              <a:rPr lang="ru-RU" sz="2600" b="1" dirty="0">
                <a:solidFill>
                  <a:schemeClr val="bg1"/>
                </a:solidFill>
                <a:latin typeface="Arial Black" pitchFamily="34" charset="0"/>
              </a:rPr>
              <a:t>» </a:t>
            </a:r>
            <a:endParaRPr lang="ru-RU" altLang="ru-RU" sz="26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541493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7" name="Объект 4">
            <a:extLst>
              <a:ext uri="{FF2B5EF4-FFF2-40B4-BE49-F238E27FC236}">
                <a16:creationId xmlns="" xmlns:a16="http://schemas.microsoft.com/office/drawing/2014/main" id="{3ED81227-B61B-456E-8692-CDF10F323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375" y="2065477"/>
            <a:ext cx="2876448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D8FE4EE9-6BD0-4CE9-9AC2-9981AC63E4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85" y="4394602"/>
            <a:ext cx="2876449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1841B6B8-6A20-4469-96C6-1A65D52824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81" r="8003"/>
          <a:stretch/>
        </p:blipFill>
        <p:spPr>
          <a:xfrm>
            <a:off x="6108174" y="2033043"/>
            <a:ext cx="2771800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3" name="Объект 6">
            <a:extLst>
              <a:ext uri="{FF2B5EF4-FFF2-40B4-BE49-F238E27FC236}">
                <a16:creationId xmlns="" xmlns:a16="http://schemas.microsoft.com/office/drawing/2014/main" id="{9B4D2FB3-68C3-4188-BB82-57EC3AE056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2000" y="2065477"/>
            <a:ext cx="2879999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4ED81F1E-5C75-43D4-9243-3C378180FA4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0851"/>
          <a:stretch/>
        </p:blipFill>
        <p:spPr>
          <a:xfrm>
            <a:off x="4994578" y="4403692"/>
            <a:ext cx="4090357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B303AD56-1F2B-49D8-A18E-80370046A76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592" r="21062"/>
          <a:stretch/>
        </p:blipFill>
        <p:spPr>
          <a:xfrm>
            <a:off x="74355" y="4404544"/>
            <a:ext cx="1953685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24782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541493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74356" y="563249"/>
            <a:ext cx="7161940" cy="10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sz="2600" b="1" dirty="0">
                <a:solidFill>
                  <a:schemeClr val="bg1"/>
                </a:solidFill>
                <a:latin typeface="Arial Black" pitchFamily="34" charset="0"/>
              </a:rPr>
              <a:t>Конкурс «Леди &amp; Джентльмен шоу», </a:t>
            </a:r>
          </a:p>
          <a:p>
            <a:pPr algn="ctr" defTabSz="914587"/>
            <a:r>
              <a:rPr lang="ru-RU" sz="2600" b="1" dirty="0">
                <a:solidFill>
                  <a:schemeClr val="bg1"/>
                </a:solidFill>
                <a:latin typeface="Arial Black" pitchFamily="34" charset="0"/>
              </a:rPr>
              <a:t>Студенческая весна</a:t>
            </a:r>
            <a:endParaRPr lang="ru-RU" altLang="ru-RU" sz="26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541493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24A0CEFA-86BE-4AF6-98DE-CFDE316D21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061088"/>
            <a:ext cx="3241266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AE260A3-4F34-4F55-93F6-28F0FE4EA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20280"/>
            <a:ext cx="2286000" cy="3429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DA9196A7-6323-4481-A79E-2CB7AE5FE5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293336"/>
            <a:ext cx="3241266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8843E9DE-A0D9-470A-BD93-CC4C646030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64" y="2004283"/>
            <a:ext cx="3137738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9" name="Рисунок 28">
            <a:extLst>
              <a:ext uri="{FF2B5EF4-FFF2-40B4-BE49-F238E27FC236}">
                <a16:creationId xmlns="" xmlns:a16="http://schemas.microsoft.com/office/drawing/2014/main" id="{AC1E6231-87C5-436D-B4E3-FAF091CB7C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293336"/>
            <a:ext cx="3241266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240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541493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87755" y="584783"/>
            <a:ext cx="7161940" cy="10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sz="3000" b="1" dirty="0">
                <a:solidFill>
                  <a:schemeClr val="bg1"/>
                </a:solidFill>
                <a:latin typeface="Arial Black" pitchFamily="34" charset="0"/>
              </a:rPr>
              <a:t>Шоу-проект "Хоровая ассамблея"</a:t>
            </a:r>
            <a:endParaRPr lang="ru-RU" altLang="ru-RU" sz="30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541493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3" name="Объект 4">
            <a:extLst>
              <a:ext uri="{FF2B5EF4-FFF2-40B4-BE49-F238E27FC236}">
                <a16:creationId xmlns="" xmlns:a16="http://schemas.microsoft.com/office/drawing/2014/main" id="{2F999D93-EEE1-483B-AE44-70BEAFA0A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09" y="2347158"/>
            <a:ext cx="2562932" cy="3417243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453F766B-D85C-46CD-9A09-4C01477176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5" y="1972577"/>
            <a:ext cx="3237470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C4A7850C-F70F-4D80-9543-896B652291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75" y="4348358"/>
            <a:ext cx="3219584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A9593997-A70F-4261-9EF5-915A260BB5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3" y="4293449"/>
            <a:ext cx="3237470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4D3C48FD-A9FD-4FB9-8A7C-0D3EB6A47F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93" y="1972577"/>
            <a:ext cx="3241266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4005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252745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0" y="476672"/>
            <a:ext cx="7380312" cy="10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sz="2800" b="1" dirty="0">
                <a:solidFill>
                  <a:schemeClr val="bg1"/>
                </a:solidFill>
                <a:latin typeface="Arial Black" pitchFamily="34" charset="0"/>
              </a:rPr>
              <a:t>Спортивное направление</a:t>
            </a:r>
            <a:endParaRPr lang="ru-RU" altLang="ru-RU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557302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25274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599649" cy="1584176"/>
          </a:xfrm>
          <a:prstGeom prst="rect">
            <a:avLst/>
          </a:prstGeom>
          <a:noFill/>
        </p:spPr>
      </p:pic>
      <p:pic>
        <p:nvPicPr>
          <p:cNvPr id="17" name="Объект 4">
            <a:extLst>
              <a:ext uri="{FF2B5EF4-FFF2-40B4-BE49-F238E27FC236}">
                <a16:creationId xmlns="" xmlns:a16="http://schemas.microsoft.com/office/drawing/2014/main" id="{A256A411-A672-40FF-96C6-764495BCE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8" y="1729417"/>
            <a:ext cx="2157752" cy="16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9209DAD5-19B3-4471-B8A6-97D89A81B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69" y="1777026"/>
            <a:ext cx="2160000" cy="16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B623DD8F-03AF-4E46-A87C-83BD3F484D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14" y="3429000"/>
            <a:ext cx="2157752" cy="16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B08E557F-ACEC-43FE-B6C0-4393B3B636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7" y="5121368"/>
            <a:ext cx="2157752" cy="16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9" name="Рисунок 28">
            <a:extLst>
              <a:ext uri="{FF2B5EF4-FFF2-40B4-BE49-F238E27FC236}">
                <a16:creationId xmlns="" xmlns:a16="http://schemas.microsoft.com/office/drawing/2014/main" id="{197EC215-7F2D-4538-8C83-48EC842BC8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56" y="5098779"/>
            <a:ext cx="2160000" cy="16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30" name="Рисунок 29">
            <a:extLst>
              <a:ext uri="{FF2B5EF4-FFF2-40B4-BE49-F238E27FC236}">
                <a16:creationId xmlns="" xmlns:a16="http://schemas.microsoft.com/office/drawing/2014/main" id="{81D6CB0B-9F9D-4FA5-82F9-B8AD3ED8BD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8" y="3437945"/>
            <a:ext cx="2160000" cy="16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31" name="Рисунок 30">
            <a:extLst>
              <a:ext uri="{FF2B5EF4-FFF2-40B4-BE49-F238E27FC236}">
                <a16:creationId xmlns="" xmlns:a16="http://schemas.microsoft.com/office/drawing/2014/main" id="{80A4A69B-1B6B-45FA-A786-C4EBC7AE8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8" y="5090025"/>
            <a:ext cx="3606262" cy="16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32" name="Рисунок 31">
            <a:extLst>
              <a:ext uri="{FF2B5EF4-FFF2-40B4-BE49-F238E27FC236}">
                <a16:creationId xmlns="" xmlns:a16="http://schemas.microsoft.com/office/drawing/2014/main" id="{F50C0AAD-2133-4107-A399-C74A9F7A96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71" y="1738308"/>
            <a:ext cx="3606262" cy="16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D28E676D-BEF1-46F9-B3E9-BBD54BCB7F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195" y="3437945"/>
            <a:ext cx="3606261" cy="16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38596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252745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-36512" y="476672"/>
            <a:ext cx="7380312" cy="10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sz="2800" b="1" dirty="0">
                <a:solidFill>
                  <a:schemeClr val="bg1"/>
                </a:solidFill>
                <a:latin typeface="Arial Black" pitchFamily="34" charset="0"/>
              </a:rPr>
              <a:t>Отряд содействия полиции "Тигр"</a:t>
            </a:r>
            <a:endParaRPr lang="ru-RU" altLang="ru-RU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557302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25274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8" name="Объект 6">
            <a:extLst>
              <a:ext uri="{FF2B5EF4-FFF2-40B4-BE49-F238E27FC236}">
                <a16:creationId xmlns="" xmlns:a16="http://schemas.microsoft.com/office/drawing/2014/main" id="{88BCA6CE-6EB2-4461-9998-30BCDC87BE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7220"/>
          <a:stretch/>
        </p:blipFill>
        <p:spPr bwMode="auto">
          <a:xfrm>
            <a:off x="378036" y="1839103"/>
            <a:ext cx="4619217" cy="2521419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BA0A52AD-558B-4F35-B966-B8DC8A6105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36" y="1845104"/>
            <a:ext cx="3356504" cy="252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0CEA86F0-74D5-4C8B-8D6D-08BA1DE3C4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48" y="4509120"/>
            <a:ext cx="2160000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FD9BEFFD-907F-4615-AFF9-18C228F26D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14" y="4509120"/>
            <a:ext cx="2880000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19484154-074E-45AC-A95E-AFB336E2DE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28" y="4498577"/>
            <a:ext cx="2880000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8339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252745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-36512" y="476672"/>
            <a:ext cx="7380312" cy="10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sz="3000" b="1" dirty="0">
                <a:solidFill>
                  <a:schemeClr val="bg1"/>
                </a:solidFill>
                <a:latin typeface="Arial Black" pitchFamily="34" charset="0"/>
              </a:rPr>
              <a:t>Социальное направление</a:t>
            </a:r>
            <a:endParaRPr lang="ru-RU" altLang="ru-RU" sz="30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557302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25274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3CD06FE8-309B-4CA3-9A4B-7CDA89996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2" y="1905867"/>
            <a:ext cx="2160000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A74B7D3F-9593-4635-A7B1-7E26D6E5AB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214" y="1917072"/>
            <a:ext cx="3241266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3C0736B3-0618-466D-AA9D-4B5963B13E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" y="4242667"/>
            <a:ext cx="2877003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81990E8F-3D5B-49F3-97FD-47A670C3E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94" y="4267009"/>
            <a:ext cx="2880002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F730557B-F348-4597-9A72-54F1795379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48" y="4293336"/>
            <a:ext cx="2886012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9" name="Объект 4">
            <a:extLst>
              <a:ext uri="{FF2B5EF4-FFF2-40B4-BE49-F238E27FC236}">
                <a16:creationId xmlns="" xmlns:a16="http://schemas.microsoft.com/office/drawing/2014/main" id="{D497F0AF-FCF0-49DA-A49F-62D8F8F05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8" y="1917072"/>
            <a:ext cx="3241266" cy="216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17601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252745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-180528" y="404664"/>
            <a:ext cx="774035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altLang="ru-RU" sz="2400" b="1" dirty="0">
                <a:solidFill>
                  <a:schemeClr val="bg1"/>
                </a:solidFill>
                <a:latin typeface="Arial Black" pitchFamily="34" charset="0"/>
              </a:rPr>
              <a:t>От сессии до сессии живут</a:t>
            </a:r>
          </a:p>
          <a:p>
            <a:pPr algn="ctr" defTabSz="914587"/>
            <a:r>
              <a:rPr lang="ru-RU" altLang="ru-RU" sz="2400" b="1" dirty="0">
                <a:solidFill>
                  <a:schemeClr val="bg1"/>
                </a:solidFill>
                <a:latin typeface="Arial Black" pitchFamily="34" charset="0"/>
              </a:rPr>
              <a:t>студенты весело!</a:t>
            </a: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25274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D:\_ЗТИ\_Профориентация\Буклет\Фото\04+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2307" y="4316362"/>
            <a:ext cx="3442101" cy="228099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3075" name="Picture 3" descr="D:\_ЗТИ\_Профориентация\Буклет\Фото\img_00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1" y="1844824"/>
            <a:ext cx="3384377" cy="2255369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3079" name="Picture 7" descr="X:\_Фотоархив института\2023\03.11.2023 Посвящение в студенты\DSC_8972_resiz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844824"/>
            <a:ext cx="3384376" cy="2259234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3081" name="Picture 9" descr="https://sun9-58.userapi.com/impg/9rnohgzliac8YsEfv2OgiTfK6aeiByfppNuIew/kwZipZPC1oo.jpg?size=1280x576&amp;quality=95&amp;sign=b63f653d09baec556dbd4081fa71dd0d&amp;type=album"/>
          <p:cNvPicPr>
            <a:picLocks noChangeAspect="1" noChangeArrowheads="1"/>
          </p:cNvPicPr>
          <p:nvPr/>
        </p:nvPicPr>
        <p:blipFill>
          <a:blip r:embed="rId5" cstate="print"/>
          <a:srcRect l="9150" r="9935"/>
          <a:stretch>
            <a:fillRect/>
          </a:stretch>
        </p:blipFill>
        <p:spPr bwMode="auto">
          <a:xfrm>
            <a:off x="323527" y="4293096"/>
            <a:ext cx="4143282" cy="2304256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8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Прямоугольник 1"/>
          <p:cNvSpPr>
            <a:spLocks noChangeArrowheads="1"/>
          </p:cNvSpPr>
          <p:nvPr/>
        </p:nvSpPr>
        <p:spPr bwMode="auto">
          <a:xfrm>
            <a:off x="0" y="236538"/>
            <a:ext cx="7740650" cy="604837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3088" name="Rectangle 13"/>
          <p:cNvSpPr>
            <a:spLocks noChangeArrowheads="1"/>
          </p:cNvSpPr>
          <p:nvPr/>
        </p:nvSpPr>
        <p:spPr bwMode="auto">
          <a:xfrm flipH="1">
            <a:off x="3175" y="236538"/>
            <a:ext cx="109538" cy="60483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8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49796"/>
            <a:ext cx="7886700" cy="342900"/>
          </a:xfrm>
        </p:spPr>
        <p:txBody>
          <a:bodyPr/>
          <a:lstStyle/>
          <a:p>
            <a:pPr algn="l" eaLnBrk="1" hangingPunct="1"/>
            <a:r>
              <a:rPr lang="ru-RU" altLang="ru-RU" sz="3200" b="1" dirty="0">
                <a:solidFill>
                  <a:srgbClr val="FFFFFF"/>
                </a:solidFill>
                <a:latin typeface="Arial Black" pitchFamily="34" charset="0"/>
                <a:cs typeface="Calibri" pitchFamily="34" charset="0"/>
              </a:rPr>
              <a:t>История</a:t>
            </a:r>
            <a:r>
              <a:rPr lang="ru-RU" altLang="ru-RU" sz="2900" b="1" dirty="0">
                <a:solidFill>
                  <a:srgbClr val="FFFFFF"/>
                </a:solidFill>
                <a:cs typeface="Calibri" pitchFamily="34" charset="0"/>
              </a:rPr>
              <a:t> </a:t>
            </a:r>
            <a:r>
              <a:rPr lang="ru-RU" altLang="ru-RU" sz="2800" b="1" dirty="0">
                <a:solidFill>
                  <a:srgbClr val="FFFFFF"/>
                </a:solidFill>
                <a:latin typeface="Arial Black" pitchFamily="34" charset="0"/>
                <a:cs typeface="Calibri" pitchFamily="34" charset="0"/>
              </a:rPr>
              <a:t>ЗТИ – филиала </a:t>
            </a:r>
            <a:r>
              <a:rPr lang="ru-RU" altLang="ru-RU" sz="2800" b="1" dirty="0" err="1">
                <a:solidFill>
                  <a:srgbClr val="FFFFFF"/>
                </a:solidFill>
                <a:latin typeface="Arial Black" pitchFamily="34" charset="0"/>
                <a:cs typeface="Calibri" pitchFamily="34" charset="0"/>
              </a:rPr>
              <a:t>ПензГТУ</a:t>
            </a:r>
            <a:endParaRPr lang="ru-RU" altLang="ru-RU" sz="2800" b="1" dirty="0">
              <a:solidFill>
                <a:srgbClr val="FFFFFF"/>
              </a:solidFill>
              <a:latin typeface="Arial Black" pitchFamily="34" charset="0"/>
              <a:cs typeface="Calibri" pitchFamily="34" charset="0"/>
            </a:endParaRPr>
          </a:p>
        </p:txBody>
      </p:sp>
      <p:pic>
        <p:nvPicPr>
          <p:cNvPr id="3092" name="Рисунок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7138" y="5407025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5" name="Прямоугольник 5"/>
          <p:cNvSpPr>
            <a:spLocks noChangeArrowheads="1"/>
          </p:cNvSpPr>
          <p:nvPr/>
        </p:nvSpPr>
        <p:spPr bwMode="auto">
          <a:xfrm>
            <a:off x="1187624" y="1159542"/>
            <a:ext cx="7704856" cy="469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45124" tIns="72562" rIns="145124" bIns="72562">
            <a:spAutoFit/>
          </a:bodyPr>
          <a:lstStyle/>
          <a:p>
            <a:pPr>
              <a:lnSpc>
                <a:spcPts val="2400"/>
              </a:lnSpc>
            </a:pPr>
            <a:r>
              <a:rPr lang="ru-RU" altLang="ru-RU" sz="2800" dirty="0">
                <a:solidFill>
                  <a:srgbClr val="0070C0"/>
                </a:solidFill>
                <a:latin typeface="Arial Black" pitchFamily="34" charset="0"/>
                <a:cs typeface="Calibri" pitchFamily="34" charset="0"/>
              </a:rPr>
              <a:t>1966г. </a:t>
            </a:r>
            <a:r>
              <a:rPr lang="ru-RU" altLang="ru-RU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Пензенский вечерний техникум</a:t>
            </a:r>
            <a:endParaRPr lang="en-US" altLang="ru-RU" sz="28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01" name="Прямоугольник 28"/>
          <p:cNvSpPr>
            <a:spLocks noChangeArrowheads="1"/>
          </p:cNvSpPr>
          <p:nvPr/>
        </p:nvSpPr>
        <p:spPr bwMode="auto">
          <a:xfrm>
            <a:off x="1187624" y="1916832"/>
            <a:ext cx="7726808" cy="76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45124" tIns="72562" rIns="145124" bIns="72562">
            <a:spAutoFit/>
          </a:bodyPr>
          <a:lstStyle/>
          <a:p>
            <a:pPr marL="1346200" indent="-1346200">
              <a:lnSpc>
                <a:spcPts val="2400"/>
              </a:lnSpc>
            </a:pPr>
            <a:r>
              <a:rPr lang="ru-RU" altLang="ru-RU" sz="2800" dirty="0">
                <a:solidFill>
                  <a:srgbClr val="0070C0"/>
                </a:solidFill>
                <a:latin typeface="Arial Black" pitchFamily="34" charset="0"/>
                <a:cs typeface="Calibri" pitchFamily="34" charset="0"/>
              </a:rPr>
              <a:t>1978г. </a:t>
            </a:r>
            <a:r>
              <a:rPr lang="ru-RU" altLang="ru-RU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Пензенский промышленный техникум</a:t>
            </a:r>
            <a:endParaRPr lang="en-US" altLang="ru-RU" sz="28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06" name="Прямоугольник 33"/>
          <p:cNvSpPr>
            <a:spLocks noChangeArrowheads="1"/>
          </p:cNvSpPr>
          <p:nvPr/>
        </p:nvSpPr>
        <p:spPr bwMode="auto">
          <a:xfrm>
            <a:off x="2051720" y="4869160"/>
            <a:ext cx="6119999" cy="143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45124" tIns="72562" rIns="145124" bIns="72562">
            <a:spAutoFit/>
          </a:bodyPr>
          <a:lstStyle/>
          <a:p>
            <a:r>
              <a:rPr lang="ru-RU" altLang="ru-RU" sz="2800" dirty="0">
                <a:solidFill>
                  <a:srgbClr val="0070C0"/>
                </a:solidFill>
                <a:latin typeface="Arial Black" pitchFamily="34" charset="0"/>
                <a:cs typeface="Calibri" pitchFamily="34" charset="0"/>
              </a:rPr>
              <a:t>2013г. – по настоящее время</a:t>
            </a:r>
            <a:endParaRPr lang="en-US" altLang="ru-RU" sz="2800" dirty="0">
              <a:solidFill>
                <a:srgbClr val="0070C0"/>
              </a:solidFill>
              <a:latin typeface="Arial Black" pitchFamily="34" charset="0"/>
              <a:cs typeface="Calibri" pitchFamily="34" charset="0"/>
            </a:endParaRPr>
          </a:p>
          <a:p>
            <a:pPr marL="2057400" indent="-2057400"/>
            <a:r>
              <a:rPr lang="ru-RU" altLang="ru-RU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Зареченский технологический</a:t>
            </a:r>
          </a:p>
          <a:p>
            <a:pPr marL="533400" indent="-533400"/>
            <a:r>
              <a:rPr lang="ru-RU" altLang="ru-RU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институт – филиал </a:t>
            </a:r>
            <a:r>
              <a:rPr lang="ru-RU" altLang="ru-RU" sz="2800" b="1" dirty="0" err="1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ПензГТУ</a:t>
            </a:r>
            <a:endParaRPr lang="en-US" altLang="ru-RU" sz="28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Прямоугольник 28"/>
          <p:cNvSpPr>
            <a:spLocks noChangeArrowheads="1"/>
          </p:cNvSpPr>
          <p:nvPr/>
        </p:nvSpPr>
        <p:spPr bwMode="auto">
          <a:xfrm>
            <a:off x="1187624" y="2780928"/>
            <a:ext cx="7852370" cy="77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45124" tIns="72562" rIns="145124" bIns="72562">
            <a:spAutoFit/>
          </a:bodyPr>
          <a:lstStyle/>
          <a:p>
            <a:pPr marL="1346200" indent="-1346200">
              <a:lnSpc>
                <a:spcPts val="2400"/>
              </a:lnSpc>
            </a:pPr>
            <a:r>
              <a:rPr lang="ru-RU" altLang="ru-RU" sz="2800" dirty="0">
                <a:solidFill>
                  <a:srgbClr val="0070C0"/>
                </a:solidFill>
                <a:latin typeface="Arial Black" pitchFamily="34" charset="0"/>
                <a:cs typeface="Calibri" pitchFamily="34" charset="0"/>
              </a:rPr>
              <a:t>2003г. </a:t>
            </a:r>
            <a:r>
              <a:rPr lang="ru-RU" altLang="ru-RU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Зареченский многопрофильный колледж</a:t>
            </a:r>
            <a:endParaRPr lang="en-US" altLang="ru-RU" sz="28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Прямоугольник 28"/>
          <p:cNvSpPr>
            <a:spLocks noChangeArrowheads="1"/>
          </p:cNvSpPr>
          <p:nvPr/>
        </p:nvSpPr>
        <p:spPr bwMode="auto">
          <a:xfrm>
            <a:off x="1187624" y="3886232"/>
            <a:ext cx="7852370" cy="76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45124" tIns="72562" rIns="145124" bIns="72562">
            <a:spAutoFit/>
          </a:bodyPr>
          <a:lstStyle/>
          <a:p>
            <a:pPr marL="1346200" indent="-1346200">
              <a:lnSpc>
                <a:spcPts val="2400"/>
              </a:lnSpc>
            </a:pPr>
            <a:r>
              <a:rPr lang="ru-RU" altLang="ru-RU" sz="2800" dirty="0">
                <a:solidFill>
                  <a:srgbClr val="0070C0"/>
                </a:solidFill>
                <a:latin typeface="Arial Black" pitchFamily="34" charset="0"/>
                <a:cs typeface="Calibri" pitchFamily="34" charset="0"/>
              </a:rPr>
              <a:t>2005г.</a:t>
            </a:r>
            <a:r>
              <a:rPr lang="ru-RU" altLang="ru-RU" sz="2800" dirty="0">
                <a:solidFill>
                  <a:srgbClr val="00B0F0"/>
                </a:solidFill>
                <a:latin typeface="Arial Black" pitchFamily="34" charset="0"/>
                <a:cs typeface="Calibri" pitchFamily="34" charset="0"/>
              </a:rPr>
              <a:t> </a:t>
            </a:r>
            <a:r>
              <a:rPr lang="ru-RU" altLang="ru-RU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Зареченский технологический институт – филиал </a:t>
            </a:r>
            <a:r>
              <a:rPr lang="ru-RU" altLang="ru-RU" sz="2800" b="1" dirty="0" err="1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ПензГТА</a:t>
            </a:r>
            <a:endParaRPr lang="en-US" altLang="ru-RU" sz="28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X:\_ОБМЕННИК\_Графика для ЗТИ копия\Эмблемы\эмблема ППРТ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844824"/>
            <a:ext cx="720080" cy="720080"/>
          </a:xfrm>
          <a:prstGeom prst="rect">
            <a:avLst/>
          </a:prstGeom>
          <a:noFill/>
        </p:spPr>
      </p:pic>
      <p:pic>
        <p:nvPicPr>
          <p:cNvPr id="2051" name="Picture 3" descr="X:\_ОБМЕННИК\_Графика для ЗТИ копия\Эмблемы\эмблема ППРТ_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980728"/>
            <a:ext cx="720080" cy="720080"/>
          </a:xfrm>
          <a:prstGeom prst="rect">
            <a:avLst/>
          </a:prstGeom>
          <a:noFill/>
        </p:spPr>
      </p:pic>
      <p:pic>
        <p:nvPicPr>
          <p:cNvPr id="2052" name="Picture 4" descr="X:\_ОБМЕННИК\_Графика для ЗТИ копия\Эмблемы\эмблема ЗМК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721216"/>
            <a:ext cx="723032" cy="753574"/>
          </a:xfrm>
          <a:prstGeom prst="rect">
            <a:avLst/>
          </a:prstGeom>
          <a:noFill/>
        </p:spPr>
      </p:pic>
      <p:pic>
        <p:nvPicPr>
          <p:cNvPr id="2054" name="Picture 6" descr="X:\_ОБМЕННИК\_Графика для ЗТИ копия\Эмблемы\ЗТИ эмблема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3789040"/>
            <a:ext cx="792088" cy="820973"/>
          </a:xfrm>
          <a:prstGeom prst="rect">
            <a:avLst/>
          </a:prstGeom>
          <a:noFill/>
        </p:spPr>
      </p:pic>
      <p:pic>
        <p:nvPicPr>
          <p:cNvPr id="67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4869160"/>
            <a:ext cx="1584176" cy="1568852"/>
          </a:xfrm>
          <a:prstGeom prst="rect">
            <a:avLst/>
          </a:prstGeom>
          <a:noFill/>
        </p:spPr>
      </p:pic>
      <p:sp>
        <p:nvSpPr>
          <p:cNvPr id="16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 flipH="1">
            <a:off x="3175" y="6742113"/>
            <a:ext cx="109538" cy="1158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252745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-180528" y="404664"/>
            <a:ext cx="774035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altLang="ru-RU" sz="3000" b="1" dirty="0">
                <a:solidFill>
                  <a:schemeClr val="bg1"/>
                </a:solidFill>
                <a:latin typeface="Arial Black" pitchFamily="34" charset="0"/>
              </a:rPr>
              <a:t>Экскурсии и поездки</a:t>
            </a: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25274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D:\_ЗТИ\_Профориентация\Буклет\Фото\04+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628800"/>
            <a:ext cx="3803198" cy="252028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28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116633"/>
            <a:ext cx="1440160" cy="1426230"/>
          </a:xfrm>
          <a:prstGeom prst="rect">
            <a:avLst/>
          </a:prstGeom>
          <a:noFill/>
        </p:spPr>
      </p:pic>
      <p:pic>
        <p:nvPicPr>
          <p:cNvPr id="1026" name="Picture 2" descr="X:\_Фотоархив института\2022\Набережные челны КАМАЗ 22-23\photo_40_2024-07-11_14-29-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4221088"/>
            <a:ext cx="5068020" cy="234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027" name="Picture 3" descr="X:\_Фотоархив института\2022\Казань\IMG_93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4221088"/>
            <a:ext cx="3384376" cy="234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028" name="Picture 4" descr="X:\_Фотоархив института\2021\01.10.2021 Москва - Материк\IMG_0054.jpg"/>
          <p:cNvPicPr>
            <a:picLocks noChangeAspect="1" noChangeArrowheads="1"/>
          </p:cNvPicPr>
          <p:nvPr/>
        </p:nvPicPr>
        <p:blipFill>
          <a:blip r:embed="rId6" cstate="print"/>
          <a:srcRect b="17647"/>
          <a:stretch>
            <a:fillRect/>
          </a:stretch>
        </p:blipFill>
        <p:spPr bwMode="auto">
          <a:xfrm>
            <a:off x="4139951" y="1628800"/>
            <a:ext cx="4590000" cy="252000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72008" y="260648"/>
            <a:ext cx="6588224" cy="604673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-324544" y="332656"/>
            <a:ext cx="7488832" cy="39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altLang="ru-RU" sz="2400" b="1" dirty="0">
                <a:solidFill>
                  <a:schemeClr val="bg1"/>
                </a:solidFill>
                <a:latin typeface="Arial Black" pitchFamily="34" charset="0"/>
              </a:rPr>
              <a:t>Правила</a:t>
            </a:r>
            <a:r>
              <a:rPr lang="ru-RU" altLang="ru-RU" sz="2900" b="1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ru-RU" altLang="ru-RU" sz="2400" b="1" dirty="0">
                <a:solidFill>
                  <a:schemeClr val="bg1"/>
                </a:solidFill>
                <a:latin typeface="Arial Black" pitchFamily="34" charset="0"/>
              </a:rPr>
              <a:t>приема</a:t>
            </a: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260648"/>
            <a:ext cx="110867" cy="604673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51520" y="1079440"/>
            <a:ext cx="8496944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ru-RU" sz="2400" b="1" dirty="0">
                <a:solidFill>
                  <a:schemeClr val="tx2"/>
                </a:solidFill>
              </a:rPr>
              <a:t>Поступление на программы среднего профессионального образования осуществляется без экзаменов.</a:t>
            </a:r>
          </a:p>
          <a:p>
            <a:pPr marL="342900" indent="-342900">
              <a:buFontTx/>
              <a:buAutoNum type="arabicPeriod"/>
            </a:pPr>
            <a:r>
              <a:rPr lang="ru-RU" sz="2400" b="1" dirty="0">
                <a:solidFill>
                  <a:schemeClr val="tx2"/>
                </a:solidFill>
              </a:rPr>
              <a:t>При проведении конкурса на бюджетные места учитывается средний балл аттестата.</a:t>
            </a:r>
            <a:endParaRPr lang="en-US" sz="2400" b="1" dirty="0">
              <a:solidFill>
                <a:schemeClr val="tx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ru-RU" sz="2400" b="1" dirty="0">
                <a:solidFill>
                  <a:schemeClr val="tx2"/>
                </a:solidFill>
              </a:rPr>
              <a:t>Прием осуществляется на места, финансируемые из федерального бюджета и бюджета Пензенской области, а также с оплатой стоимости обучения. </a:t>
            </a:r>
            <a:endParaRPr lang="en-US" sz="2400" b="1" dirty="0">
              <a:solidFill>
                <a:schemeClr val="tx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ru-RU" sz="2400" b="1" dirty="0">
                <a:solidFill>
                  <a:schemeClr val="tx2"/>
                </a:solidFill>
              </a:rPr>
              <a:t>Выпускники ЗТИ имеют приоритетное право поступления на программы высшего образования в </a:t>
            </a:r>
            <a:r>
              <a:rPr lang="ru-RU" sz="2400" b="1" dirty="0" err="1">
                <a:solidFill>
                  <a:schemeClr val="tx2"/>
                </a:solidFill>
              </a:rPr>
              <a:t>ПензГТУ</a:t>
            </a:r>
            <a:r>
              <a:rPr lang="ru-RU" sz="2400" b="1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ru-RU" sz="2400" b="1" dirty="0">
                <a:solidFill>
                  <a:schemeClr val="tx2"/>
                </a:solidFill>
              </a:rPr>
              <a:t>Способы приема документов: лично в ЗТИ или </a:t>
            </a:r>
            <a:r>
              <a:rPr lang="ru-RU" sz="2400" b="1" dirty="0" err="1">
                <a:solidFill>
                  <a:schemeClr val="tx2"/>
                </a:solidFill>
              </a:rPr>
              <a:t>ПензГТУ</a:t>
            </a:r>
            <a:r>
              <a:rPr lang="ru-RU" sz="2400" b="1" dirty="0">
                <a:solidFill>
                  <a:schemeClr val="tx2"/>
                </a:solidFill>
              </a:rPr>
              <a:t>; по почте; в электронной форме через </a:t>
            </a:r>
            <a:r>
              <a:rPr lang="ru-RU" sz="2400" b="1" dirty="0" err="1">
                <a:solidFill>
                  <a:schemeClr val="tx2"/>
                </a:solidFill>
              </a:rPr>
              <a:t>Госуслуги</a:t>
            </a:r>
            <a:r>
              <a:rPr lang="ru-RU" sz="2400" b="1" dirty="0">
                <a:solidFill>
                  <a:schemeClr val="tx2"/>
                </a:solidFill>
              </a:rPr>
              <a:t>.</a:t>
            </a:r>
            <a:endParaRPr lang="ru-RU" b="1" dirty="0"/>
          </a:p>
          <a:p>
            <a:pPr marL="342900" indent="-342900">
              <a:buAutoNum type="arabicPeriod"/>
            </a:pPr>
            <a:endParaRPr lang="ru-RU" b="1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6778" y="116632"/>
            <a:ext cx="1033654" cy="10236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0" y="304047"/>
            <a:ext cx="7668344" cy="604673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-540568" y="404664"/>
            <a:ext cx="8640960" cy="39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altLang="ru-RU" sz="2900" b="1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Работа с сайтом вуза </a:t>
            </a:r>
            <a:endParaRPr lang="ru-RU" altLang="ru-RU" sz="2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10867" cy="604673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/>
          <a:srcRect l="5468" t="3881" r="3755" b="8761"/>
          <a:stretch>
            <a:fillRect/>
          </a:stretch>
        </p:blipFill>
        <p:spPr bwMode="auto">
          <a:xfrm>
            <a:off x="0" y="908720"/>
            <a:ext cx="5976664" cy="359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 l="6559" t="3881" r="9968" b="6241"/>
          <a:stretch>
            <a:fillRect/>
          </a:stretch>
        </p:blipFill>
        <p:spPr bwMode="auto">
          <a:xfrm>
            <a:off x="3419872" y="2938078"/>
            <a:ext cx="5544616" cy="3731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Прямоугольник 14"/>
          <p:cNvSpPr/>
          <p:nvPr/>
        </p:nvSpPr>
        <p:spPr>
          <a:xfrm>
            <a:off x="5503840" y="404664"/>
            <a:ext cx="2092496" cy="40011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abitur.penzgtu.ru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7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188640"/>
            <a:ext cx="1033654" cy="1023656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6"/>
          <p:cNvPicPr>
            <a:picLocks noChangeAspect="1"/>
          </p:cNvPicPr>
          <p:nvPr/>
        </p:nvPicPr>
        <p:blipFill>
          <a:blip r:embed="rId2" cstate="print"/>
          <a:srcRect l="66249" t="27190" b="30981"/>
          <a:stretch>
            <a:fillRect/>
          </a:stretch>
        </p:blipFill>
        <p:spPr bwMode="auto">
          <a:xfrm>
            <a:off x="6057900" y="2564904"/>
            <a:ext cx="30861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Рисунок 6"/>
          <p:cNvPicPr>
            <a:picLocks noChangeAspect="1"/>
          </p:cNvPicPr>
          <p:nvPr/>
        </p:nvPicPr>
        <p:blipFill>
          <a:blip r:embed="rId2" cstate="print"/>
          <a:srcRect l="66249" t="27190" b="30981"/>
          <a:stretch>
            <a:fillRect/>
          </a:stretch>
        </p:blipFill>
        <p:spPr bwMode="auto">
          <a:xfrm>
            <a:off x="6057364" y="2584978"/>
            <a:ext cx="3086636" cy="228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Овал 2"/>
          <p:cNvSpPr>
            <a:spLocks noChangeArrowheads="1"/>
          </p:cNvSpPr>
          <p:nvPr/>
        </p:nvSpPr>
        <p:spPr bwMode="auto">
          <a:xfrm>
            <a:off x="5258620" y="2179343"/>
            <a:ext cx="3106792" cy="3103988"/>
          </a:xfrm>
          <a:prstGeom prst="ellipse">
            <a:avLst/>
          </a:prstGeom>
          <a:solidFill>
            <a:srgbClr val="0091D5"/>
          </a:solidFill>
          <a:ln w="9525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2052" name="Rectangle 13"/>
          <p:cNvSpPr>
            <a:spLocks noChangeArrowheads="1"/>
          </p:cNvSpPr>
          <p:nvPr/>
        </p:nvSpPr>
        <p:spPr bwMode="auto">
          <a:xfrm>
            <a:off x="229293" y="2534589"/>
            <a:ext cx="7085403" cy="2265005"/>
          </a:xfrm>
          <a:prstGeom prst="rect">
            <a:avLst/>
          </a:prstGeom>
          <a:solidFill>
            <a:srgbClr val="0091D5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2053" name="Rectangle 13"/>
          <p:cNvSpPr>
            <a:spLocks noChangeArrowheads="1"/>
          </p:cNvSpPr>
          <p:nvPr/>
        </p:nvSpPr>
        <p:spPr bwMode="auto">
          <a:xfrm>
            <a:off x="1691680" y="5544615"/>
            <a:ext cx="5928409" cy="1340769"/>
          </a:xfrm>
          <a:prstGeom prst="rect">
            <a:avLst/>
          </a:prstGeom>
          <a:solidFill>
            <a:srgbClr val="0091D5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2055" name="TextBox 13"/>
          <p:cNvSpPr txBox="1">
            <a:spLocks noChangeArrowheads="1"/>
          </p:cNvSpPr>
          <p:nvPr/>
        </p:nvSpPr>
        <p:spPr bwMode="auto">
          <a:xfrm>
            <a:off x="372917" y="3191334"/>
            <a:ext cx="6941780" cy="959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5124" tIns="72562" rIns="145124" bIns="72562" anchor="ctr">
            <a:spAutoFit/>
          </a:bodyPr>
          <a:lstStyle/>
          <a:p>
            <a:pPr>
              <a:spcBef>
                <a:spcPct val="20000"/>
              </a:spcBef>
            </a:pPr>
            <a:r>
              <a:rPr lang="ru-RU" altLang="ru-RU" sz="2400" b="1" dirty="0">
                <a:solidFill>
                  <a:schemeClr val="bg1"/>
                </a:solidFill>
              </a:rPr>
              <a:t>УЧИСЬ С НАМИ –</a:t>
            </a:r>
          </a:p>
          <a:p>
            <a:pPr>
              <a:spcBef>
                <a:spcPct val="20000"/>
              </a:spcBef>
            </a:pPr>
            <a:r>
              <a:rPr lang="ru-RU" altLang="ru-RU" sz="2400" b="1" dirty="0">
                <a:solidFill>
                  <a:schemeClr val="bg1"/>
                </a:solidFill>
              </a:rPr>
              <a:t>          СОВЕРШЕНСТВУЙ СЕБЯ!</a:t>
            </a:r>
          </a:p>
        </p:txBody>
      </p:sp>
      <p:sp>
        <p:nvSpPr>
          <p:cNvPr id="2057" name="Rectangle 13"/>
          <p:cNvSpPr>
            <a:spLocks noChangeArrowheads="1"/>
          </p:cNvSpPr>
          <p:nvPr/>
        </p:nvSpPr>
        <p:spPr bwMode="auto">
          <a:xfrm>
            <a:off x="1619672" y="5544615"/>
            <a:ext cx="96823" cy="1340769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2058" name="Rectangle 13"/>
          <p:cNvSpPr>
            <a:spLocks noChangeArrowheads="1"/>
          </p:cNvSpPr>
          <p:nvPr/>
        </p:nvSpPr>
        <p:spPr bwMode="auto">
          <a:xfrm flipH="1">
            <a:off x="1" y="2534589"/>
            <a:ext cx="229294" cy="226500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2059" name="Прямоугольник 2"/>
          <p:cNvSpPr>
            <a:spLocks noChangeArrowheads="1"/>
          </p:cNvSpPr>
          <p:nvPr/>
        </p:nvSpPr>
        <p:spPr bwMode="auto">
          <a:xfrm>
            <a:off x="1691680" y="5517232"/>
            <a:ext cx="5904656" cy="125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45124" tIns="72562" rIns="145124" bIns="72562">
            <a:spAutoFit/>
          </a:bodyPr>
          <a:lstStyle/>
          <a:p>
            <a:pPr indent="180975" eaLnBrk="0" hangingPunct="0"/>
            <a:r>
              <a:rPr lang="ru-RU" sz="2400" dirty="0" err="1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zti.penzgtu.ru</a:t>
            </a:r>
            <a:r>
              <a:rPr lang="ru-RU" sz="2400" dirty="0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               </a:t>
            </a:r>
          </a:p>
          <a:p>
            <a:pPr indent="180975" eaLnBrk="0" hangingPunct="0"/>
            <a:r>
              <a:rPr lang="ru-RU" sz="2400" dirty="0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                </a:t>
            </a:r>
            <a:r>
              <a:rPr lang="ru-RU" sz="2400" dirty="0" err="1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vk.com</a:t>
            </a:r>
            <a:r>
              <a:rPr lang="ru-RU" sz="2400" dirty="0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/zti58</a:t>
            </a:r>
            <a:endParaRPr lang="ru-RU" sz="2400" dirty="0">
              <a:solidFill>
                <a:schemeClr val="bg1"/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indent="180975" eaLnBrk="0" hangingPunct="0"/>
            <a:r>
              <a:rPr lang="ru-RU" sz="2400" dirty="0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                                 </a:t>
            </a:r>
            <a:r>
              <a:rPr lang="ru-RU" sz="2400" dirty="0" err="1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t.me</a:t>
            </a:r>
            <a:r>
              <a:rPr lang="ru-RU" sz="2400" dirty="0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/</a:t>
            </a:r>
            <a:r>
              <a:rPr lang="ru-RU" sz="2400" dirty="0" err="1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ZTI_PenzGTU</a:t>
            </a:r>
            <a:endParaRPr lang="ru-RU" altLang="ru-RU" b="1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2060" name="Рисунок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6065984"/>
            <a:ext cx="792088" cy="792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95536" y="332656"/>
            <a:ext cx="4176464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 New Roman" pitchFamily="18" charset="0"/>
                <a:cs typeface="Calibri Light" pitchFamily="34" charset="0"/>
              </a:rPr>
              <a:t>Адрес приемной комиссии: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 New Roman" pitchFamily="18" charset="0"/>
                <a:cs typeface="Calibri Light" pitchFamily="34" charset="0"/>
              </a:rPr>
              <a:t>г. Пенза, проезд </a:t>
            </a:r>
            <a:r>
              <a:rPr kumimoji="0" lang="ru-RU" sz="2000" b="1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 New Roman" pitchFamily="18" charset="0"/>
                <a:cs typeface="Calibri Light" pitchFamily="34" charset="0"/>
              </a:rPr>
              <a:t>Байдукова</a:t>
            </a:r>
            <a:r>
              <a:rPr kumimoji="0" lang="ru-RU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 New Roman" pitchFamily="18" charset="0"/>
                <a:cs typeface="Calibri Light" pitchFamily="34" charset="0"/>
              </a:rPr>
              <a:t>/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 New Roman" pitchFamily="18" charset="0"/>
                <a:cs typeface="Calibri Light" pitchFamily="34" charset="0"/>
              </a:rPr>
              <a:t>ул. Гагарина, 1а/11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 New Roman" pitchFamily="18" charset="0"/>
                <a:cs typeface="Calibri Light" pitchFamily="34" charset="0"/>
              </a:rPr>
              <a:t>Телефоны для справок: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Times New Roman" pitchFamily="18" charset="0"/>
                <a:cs typeface="Calibri Light" pitchFamily="34" charset="0"/>
              </a:rPr>
              <a:t>8 (8412) 49-67-27 , 20-42-27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1809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ea typeface="Times New Roman" pitchFamily="18" charset="0"/>
              <a:cs typeface="Calibri Light" pitchFamily="34" charset="0"/>
            </a:endParaRPr>
          </a:p>
          <a:p>
            <a:pPr marL="0" marR="0" lvl="0" indent="1809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4499992" y="332656"/>
            <a:ext cx="446449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>
                <a:solidFill>
                  <a:srgbClr val="002060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Дополнительный пункт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>
                <a:solidFill>
                  <a:srgbClr val="002060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приема документов: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>
                <a:solidFill>
                  <a:srgbClr val="002060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г. Заречный, ул. Ленина,10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>
                <a:solidFill>
                  <a:srgbClr val="002060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Телефоны для справок: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2000" b="1" dirty="0">
                <a:solidFill>
                  <a:srgbClr val="002060"/>
                </a:solidFill>
                <a:latin typeface="Arial" pitchFamily="34" charset="0"/>
                <a:ea typeface="Times New Roman" pitchFamily="18" charset="0"/>
                <a:cs typeface="Calibri Light" pitchFamily="34" charset="0"/>
              </a:rPr>
              <a:t>8 (8412) 61-15-82, 60-48-86</a:t>
            </a:r>
            <a:endParaRPr kumimoji="0" lang="ru-RU" sz="1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179512" y="2564904"/>
            <a:ext cx="7086600" cy="2191767"/>
          </a:xfrm>
          <a:prstGeom prst="rect">
            <a:avLst/>
          </a:prstGeom>
          <a:solidFill>
            <a:srgbClr val="0091D5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251520" y="2819081"/>
            <a:ext cx="6942137" cy="1703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5124" tIns="72562" rIns="145124" bIns="72562" anchor="ctr">
            <a:spAutoFit/>
          </a:bodyPr>
          <a:lstStyle/>
          <a:p>
            <a:pPr>
              <a:spcBef>
                <a:spcPct val="20000"/>
              </a:spcBef>
            </a:pPr>
            <a:r>
              <a:rPr lang="ru-RU" altLang="ru-RU" sz="2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ЗАРЕЧЕНСКИЙ ТЕХНОЛОГИЧЕСКИЙ</a:t>
            </a:r>
          </a:p>
          <a:p>
            <a:pPr>
              <a:spcBef>
                <a:spcPct val="20000"/>
              </a:spcBef>
            </a:pPr>
            <a:r>
              <a:rPr lang="ru-RU" altLang="ru-RU" sz="2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ИНСТИТУТ: СОЧЕТАНИЕ ТРАДИЦИЙ</a:t>
            </a:r>
          </a:p>
          <a:p>
            <a:pPr>
              <a:spcBef>
                <a:spcPct val="20000"/>
              </a:spcBef>
            </a:pPr>
            <a:r>
              <a:rPr lang="ru-RU" altLang="ru-RU" sz="2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И ИННОВАЦИЙ В ТЕХНОЛОГИЧЕСКОМ</a:t>
            </a:r>
          </a:p>
          <a:p>
            <a:pPr>
              <a:spcBef>
                <a:spcPct val="20000"/>
              </a:spcBef>
            </a:pPr>
            <a:r>
              <a:rPr lang="ru-RU" altLang="ru-RU" sz="2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ОБРАЗОВАНИИ</a:t>
            </a:r>
            <a:endParaRPr lang="ru-RU" altLang="ru-RU" sz="2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 flipH="1">
            <a:off x="0" y="2535238"/>
            <a:ext cx="228600" cy="226377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5436096" y="2348880"/>
            <a:ext cx="2808312" cy="28083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2420888"/>
            <a:ext cx="2665702" cy="26399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Прямоугольник 1"/>
          <p:cNvSpPr>
            <a:spLocks noChangeArrowheads="1"/>
          </p:cNvSpPr>
          <p:nvPr/>
        </p:nvSpPr>
        <p:spPr bwMode="auto">
          <a:xfrm>
            <a:off x="0" y="236538"/>
            <a:ext cx="7740650" cy="604837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3088" name="Rectangle 13"/>
          <p:cNvSpPr>
            <a:spLocks noChangeArrowheads="1"/>
          </p:cNvSpPr>
          <p:nvPr/>
        </p:nvSpPr>
        <p:spPr bwMode="auto">
          <a:xfrm flipH="1">
            <a:off x="3175" y="236538"/>
            <a:ext cx="109538" cy="60483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8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49796"/>
            <a:ext cx="7886700" cy="342900"/>
          </a:xfrm>
        </p:spPr>
        <p:txBody>
          <a:bodyPr/>
          <a:lstStyle/>
          <a:p>
            <a:pPr algn="l" eaLnBrk="1" hangingPunct="1"/>
            <a:r>
              <a:rPr lang="ru-RU" altLang="ru-RU" sz="3200" b="1" dirty="0">
                <a:solidFill>
                  <a:srgbClr val="FFFFFF"/>
                </a:solidFill>
                <a:latin typeface="Arial Black" pitchFamily="34" charset="0"/>
                <a:cs typeface="Calibri" pitchFamily="34" charset="0"/>
              </a:rPr>
              <a:t>Наши специальности</a:t>
            </a:r>
            <a:endParaRPr lang="ru-RU" altLang="ru-RU" sz="2800" b="1" dirty="0">
              <a:solidFill>
                <a:srgbClr val="FFFFFF"/>
              </a:solidFill>
              <a:latin typeface="Arial Black" pitchFamily="34" charset="0"/>
              <a:cs typeface="Calibri" pitchFamily="34" charset="0"/>
            </a:endParaRPr>
          </a:p>
        </p:txBody>
      </p:sp>
      <p:sp>
        <p:nvSpPr>
          <p:cNvPr id="16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 flipH="1">
            <a:off x="3175" y="6742113"/>
            <a:ext cx="109538" cy="1158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graphicFrame>
        <p:nvGraphicFramePr>
          <p:cNvPr id="25" name="Схема 24"/>
          <p:cNvGraphicFramePr/>
          <p:nvPr/>
        </p:nvGraphicFramePr>
        <p:xfrm>
          <a:off x="395536" y="1196752"/>
          <a:ext cx="8496944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_ЗТИ\_Профориентация\Буклет\Фото\ПО Старт 18.11.23-8.jpg"/>
          <p:cNvPicPr>
            <a:picLocks noChangeAspect="1" noChangeArrowheads="1"/>
          </p:cNvPicPr>
          <p:nvPr/>
        </p:nvPicPr>
        <p:blipFill>
          <a:blip r:embed="rId2" cstate="print"/>
          <a:srcRect l="17961" r="25340"/>
          <a:stretch>
            <a:fillRect/>
          </a:stretch>
        </p:blipFill>
        <p:spPr bwMode="auto">
          <a:xfrm>
            <a:off x="2195736" y="3140968"/>
            <a:ext cx="2880320" cy="3385345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sp>
        <p:nvSpPr>
          <p:cNvPr id="4098" name="Прямоугольник 10"/>
          <p:cNvSpPr>
            <a:spLocks noChangeArrowheads="1"/>
          </p:cNvSpPr>
          <p:nvPr/>
        </p:nvSpPr>
        <p:spPr bwMode="auto">
          <a:xfrm>
            <a:off x="0" y="304800"/>
            <a:ext cx="6444208" cy="1179984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 dirty="0"/>
          </a:p>
        </p:txBody>
      </p:sp>
      <p:sp>
        <p:nvSpPr>
          <p:cNvPr id="4099" name="Rectangle 13"/>
          <p:cNvSpPr>
            <a:spLocks noChangeArrowheads="1"/>
          </p:cNvSpPr>
          <p:nvPr/>
        </p:nvSpPr>
        <p:spPr bwMode="auto">
          <a:xfrm flipH="1">
            <a:off x="3174" y="304800"/>
            <a:ext cx="176337" cy="1179984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100" name="Rectangle 2"/>
          <p:cNvSpPr txBox="1">
            <a:spLocks noChangeArrowheads="1"/>
          </p:cNvSpPr>
          <p:nvPr/>
        </p:nvSpPr>
        <p:spPr bwMode="auto">
          <a:xfrm>
            <a:off x="0" y="476672"/>
            <a:ext cx="640871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>
              <a:spcBef>
                <a:spcPts val="600"/>
              </a:spcBef>
            </a:pPr>
            <a:r>
              <a:rPr lang="ru-RU" altLang="ru-RU" sz="3200" b="1" dirty="0">
                <a:solidFill>
                  <a:schemeClr val="bg1"/>
                </a:solidFill>
                <a:latin typeface="Arial Black"/>
                <a:ea typeface="Times New Roman"/>
                <a:cs typeface="+mn-cs"/>
              </a:rPr>
              <a:t>15.02.16 «Технология </a:t>
            </a:r>
          </a:p>
          <a:p>
            <a:pPr algn="ctr">
              <a:spcBef>
                <a:spcPts val="600"/>
              </a:spcBef>
            </a:pPr>
            <a:r>
              <a:rPr lang="ru-RU" altLang="ru-RU" sz="3200" b="1" dirty="0">
                <a:solidFill>
                  <a:schemeClr val="bg1"/>
                </a:solidFill>
                <a:latin typeface="Arial Black"/>
                <a:ea typeface="Times New Roman"/>
                <a:cs typeface="+mn-cs"/>
              </a:rPr>
              <a:t>Машиностроения»</a:t>
            </a:r>
            <a:endParaRPr lang="ru-RU" altLang="ru-RU" sz="3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101" name="Прямоугольник 13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4102" name="Rectangle 13"/>
          <p:cNvSpPr>
            <a:spLocks noChangeArrowheads="1"/>
          </p:cNvSpPr>
          <p:nvPr/>
        </p:nvSpPr>
        <p:spPr bwMode="auto">
          <a:xfrm flipH="1">
            <a:off x="3175" y="6742113"/>
            <a:ext cx="109538" cy="1158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491880" y="2204864"/>
            <a:ext cx="576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 smtClean="0">
                <a:solidFill>
                  <a:srgbClr val="FF0000"/>
                </a:solidFill>
              </a:rPr>
              <a:t>Квалификация: </a:t>
            </a:r>
            <a:r>
              <a:rPr lang="ru-RU" sz="2400" b="1" dirty="0" smtClean="0">
                <a:solidFill>
                  <a:schemeClr val="tx2"/>
                </a:solidFill>
              </a:rPr>
              <a:t>техник-технолог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026" name="Picture 2" descr="D:\_ЗТИ\_Профориентация\Буклет\Фото\ПО Старт 18.11.23-3.jpg"/>
          <p:cNvPicPr>
            <a:picLocks noChangeAspect="1" noChangeArrowheads="1"/>
          </p:cNvPicPr>
          <p:nvPr/>
        </p:nvPicPr>
        <p:blipFill>
          <a:blip r:embed="rId3" cstate="print"/>
          <a:srcRect l="20006" r="11972"/>
          <a:stretch>
            <a:fillRect/>
          </a:stretch>
        </p:blipFill>
        <p:spPr bwMode="auto">
          <a:xfrm>
            <a:off x="107504" y="1772816"/>
            <a:ext cx="2985546" cy="2924944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3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5580112" y="3212976"/>
            <a:ext cx="3096344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 smtClean="0">
                <a:solidFill>
                  <a:srgbClr val="FF0000"/>
                </a:solidFill>
              </a:rPr>
              <a:t>Выпускники</a:t>
            </a:r>
          </a:p>
          <a:p>
            <a:pPr>
              <a:defRPr/>
            </a:pPr>
            <a:r>
              <a:rPr lang="ru-RU" sz="2400" b="1" dirty="0" smtClean="0">
                <a:solidFill>
                  <a:srgbClr val="FF0000"/>
                </a:solidFill>
              </a:rPr>
              <a:t>работают специалистами: </a:t>
            </a:r>
          </a:p>
          <a:p>
            <a:pPr>
              <a:lnSpc>
                <a:spcPts val="2600"/>
              </a:lnSpc>
              <a:buFontTx/>
              <a:buChar char="-"/>
            </a:pPr>
            <a:r>
              <a:rPr lang="ru-RU" sz="2400" b="1" dirty="0" smtClean="0">
                <a:solidFill>
                  <a:schemeClr val="tx2"/>
                </a:solidFill>
              </a:rPr>
              <a:t> техниками-технологами по изготовлению деталей машин,</a:t>
            </a:r>
          </a:p>
          <a:p>
            <a:pPr>
              <a:lnSpc>
                <a:spcPts val="2600"/>
              </a:lnSpc>
              <a:buFontTx/>
              <a:buChar char="-"/>
            </a:pPr>
            <a:r>
              <a:rPr lang="ru-RU" sz="2400" b="1" dirty="0" smtClean="0">
                <a:solidFill>
                  <a:schemeClr val="tx2"/>
                </a:solidFill>
              </a:rPr>
              <a:t> операторами станков с ЧПУ.</a:t>
            </a:r>
            <a:endParaRPr lang="ru-RU" sz="24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0"/>
          <p:cNvSpPr>
            <a:spLocks noChangeArrowheads="1"/>
          </p:cNvSpPr>
          <p:nvPr/>
        </p:nvSpPr>
        <p:spPr bwMode="auto">
          <a:xfrm>
            <a:off x="0" y="304800"/>
            <a:ext cx="7452320" cy="1179984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 flipH="1">
            <a:off x="3172" y="304800"/>
            <a:ext cx="179883" cy="1179984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100" name="Rectangle 2"/>
          <p:cNvSpPr txBox="1">
            <a:spLocks noChangeArrowheads="1"/>
          </p:cNvSpPr>
          <p:nvPr/>
        </p:nvSpPr>
        <p:spPr bwMode="auto">
          <a:xfrm>
            <a:off x="-36512" y="548680"/>
            <a:ext cx="7560840" cy="10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>
              <a:spcBef>
                <a:spcPts val="600"/>
              </a:spcBef>
            </a:pPr>
            <a:r>
              <a:rPr lang="ru-RU" altLang="ru-RU" sz="2800" b="1" dirty="0">
                <a:solidFill>
                  <a:schemeClr val="bg1"/>
                </a:solidFill>
                <a:latin typeface="Arial Black"/>
                <a:ea typeface="Times New Roman"/>
                <a:cs typeface="+mn-cs"/>
              </a:rPr>
              <a:t>11.02.17  «Разработка электронных устройств и систем»</a:t>
            </a:r>
          </a:p>
          <a:p>
            <a:pPr algn="ctr"/>
            <a:endParaRPr lang="ru-RU" altLang="ru-RU" sz="28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101" name="Прямоугольник 13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4102" name="Rectangle 13"/>
          <p:cNvSpPr>
            <a:spLocks noChangeArrowheads="1"/>
          </p:cNvSpPr>
          <p:nvPr/>
        </p:nvSpPr>
        <p:spPr bwMode="auto">
          <a:xfrm flipH="1">
            <a:off x="3175" y="6742113"/>
            <a:ext cx="109538" cy="1158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7890" name="Picture 2" descr="D:\_ЗТИ\_Профориентация\Буклет\Фото\20210303_103623.jpg"/>
          <p:cNvPicPr>
            <a:picLocks noChangeAspect="1" noChangeArrowheads="1"/>
          </p:cNvPicPr>
          <p:nvPr/>
        </p:nvPicPr>
        <p:blipFill>
          <a:blip r:embed="rId2" cstate="print"/>
          <a:srcRect b="16130"/>
          <a:stretch>
            <a:fillRect/>
          </a:stretch>
        </p:blipFill>
        <p:spPr bwMode="auto">
          <a:xfrm>
            <a:off x="179513" y="1556792"/>
            <a:ext cx="2134622" cy="3195608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2771800" y="1628800"/>
            <a:ext cx="4176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FF0000"/>
                </a:solidFill>
              </a:rPr>
              <a:t>Квалификация: </a:t>
            </a:r>
            <a:r>
              <a:rPr lang="ru-RU" sz="2400" b="1" dirty="0">
                <a:solidFill>
                  <a:schemeClr val="tx2"/>
                </a:solidFill>
              </a:rPr>
              <a:t>техник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771800" y="2021939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FF0000"/>
                </a:solidFill>
              </a:rPr>
              <a:t>Рабочая профессия: </a:t>
            </a:r>
            <a:r>
              <a:rPr lang="ru-RU" sz="2400" b="1" dirty="0">
                <a:solidFill>
                  <a:schemeClr val="tx2"/>
                </a:solidFill>
              </a:rPr>
              <a:t>монтажник радиоэлектронной аппаратуры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2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9558" y="116632"/>
            <a:ext cx="1526938" cy="1512168"/>
          </a:xfrm>
          <a:prstGeom prst="rect">
            <a:avLst/>
          </a:prstGeom>
          <a:noFill/>
        </p:spPr>
      </p:pic>
      <p:pic>
        <p:nvPicPr>
          <p:cNvPr id="15" name="Picture 3" descr="D:\_ЗТИ\_Профориентация\Буклет\Фото\20210301_12155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2924944"/>
            <a:ext cx="2016224" cy="3598851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sp>
        <p:nvSpPr>
          <p:cNvPr id="17" name="Прямоугольник 16"/>
          <p:cNvSpPr/>
          <p:nvPr/>
        </p:nvSpPr>
        <p:spPr>
          <a:xfrm>
            <a:off x="4103440" y="2852936"/>
            <a:ext cx="50405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FF0000"/>
                </a:solidFill>
              </a:rPr>
              <a:t>Выпускники работают специалистами: </a:t>
            </a:r>
          </a:p>
          <a:p>
            <a:pPr>
              <a:buFontTx/>
              <a:buChar char="-"/>
              <a:defRPr/>
            </a:pPr>
            <a:r>
              <a:rPr lang="ru-RU" sz="2400" b="1" dirty="0">
                <a:solidFill>
                  <a:schemeClr val="tx2"/>
                </a:solidFill>
              </a:rPr>
              <a:t> по электронным приборам на предприятиях </a:t>
            </a:r>
            <a:r>
              <a:rPr lang="ru-RU" sz="2400" b="1" dirty="0" smtClean="0">
                <a:solidFill>
                  <a:schemeClr val="tx2"/>
                </a:solidFill>
              </a:rPr>
              <a:t>ОПК, </a:t>
            </a:r>
            <a:endParaRPr lang="ru-RU" sz="2400" b="1" dirty="0">
              <a:solidFill>
                <a:schemeClr val="tx2"/>
              </a:solidFill>
            </a:endParaRPr>
          </a:p>
          <a:p>
            <a:pPr>
              <a:buFontTx/>
              <a:buChar char="-"/>
              <a:defRPr/>
            </a:pPr>
            <a:r>
              <a:rPr lang="ru-RU" sz="2400" b="1" dirty="0">
                <a:solidFill>
                  <a:schemeClr val="tx2"/>
                </a:solidFill>
              </a:rPr>
              <a:t> в компаниях по производству радиотехнической аппаратуры</a:t>
            </a:r>
            <a:r>
              <a:rPr lang="ru-RU" sz="2400" b="1" dirty="0" smtClean="0">
                <a:solidFill>
                  <a:schemeClr val="tx2"/>
                </a:solidFill>
              </a:rPr>
              <a:t>,</a:t>
            </a:r>
          </a:p>
          <a:p>
            <a:pPr>
              <a:buFontTx/>
              <a:buChar char="-"/>
              <a:defRPr/>
            </a:pPr>
            <a:r>
              <a:rPr lang="ru-RU" sz="2400" b="1" dirty="0" smtClean="0">
                <a:solidFill>
                  <a:schemeClr val="tx2"/>
                </a:solidFill>
              </a:rPr>
              <a:t> </a:t>
            </a:r>
            <a:r>
              <a:rPr lang="ru-RU" sz="2400" b="1" dirty="0">
                <a:solidFill>
                  <a:schemeClr val="tx2"/>
                </a:solidFill>
              </a:rPr>
              <a:t>по оказанию услуг сотовой связи, теле- и радиовещания, </a:t>
            </a:r>
          </a:p>
          <a:p>
            <a:pPr>
              <a:buFontTx/>
              <a:buChar char="-"/>
              <a:defRPr/>
            </a:pPr>
            <a:r>
              <a:rPr lang="ru-RU" sz="2400" b="1" dirty="0">
                <a:solidFill>
                  <a:schemeClr val="tx2"/>
                </a:solidFill>
              </a:rPr>
              <a:t> в сервисных центрах различного профиля.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0"/>
          <p:cNvSpPr>
            <a:spLocks noChangeArrowheads="1"/>
          </p:cNvSpPr>
          <p:nvPr/>
        </p:nvSpPr>
        <p:spPr bwMode="auto">
          <a:xfrm>
            <a:off x="0" y="304047"/>
            <a:ext cx="7092280" cy="1252745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auto">
          <a:xfrm>
            <a:off x="-108520" y="476672"/>
            <a:ext cx="738031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 defTabSz="914587"/>
            <a:r>
              <a:rPr lang="ru-RU" altLang="ru-RU" sz="2400" b="1" dirty="0">
                <a:solidFill>
                  <a:schemeClr val="bg1"/>
                </a:solidFill>
                <a:latin typeface="Arial Black" pitchFamily="34" charset="0"/>
              </a:rPr>
              <a:t>АО «ФНПЦ </a:t>
            </a:r>
          </a:p>
          <a:p>
            <a:pPr algn="ctr" defTabSz="914587"/>
            <a:r>
              <a:rPr lang="ru-RU" altLang="ru-RU" sz="2400" b="1" dirty="0">
                <a:solidFill>
                  <a:schemeClr val="bg1"/>
                </a:solidFill>
                <a:latin typeface="Arial Black" pitchFamily="34" charset="0"/>
              </a:rPr>
              <a:t>«ПО «Старт» имени М.В. Проценко» –</a:t>
            </a:r>
          </a:p>
          <a:p>
            <a:pPr algn="ctr" defTabSz="914587"/>
            <a:r>
              <a:rPr lang="ru-RU" altLang="ru-RU" sz="2400" b="1" dirty="0">
                <a:solidFill>
                  <a:schemeClr val="bg1"/>
                </a:solidFill>
                <a:latin typeface="Arial Black" pitchFamily="34" charset="0"/>
              </a:rPr>
              <a:t> стратегический партнер ЗТИ </a:t>
            </a:r>
          </a:p>
        </p:txBody>
      </p:sp>
      <p:sp>
        <p:nvSpPr>
          <p:cNvPr id="14341" name="Прямоугольник 13"/>
          <p:cNvSpPr>
            <a:spLocks noChangeArrowheads="1"/>
          </p:cNvSpPr>
          <p:nvPr/>
        </p:nvSpPr>
        <p:spPr bwMode="auto">
          <a:xfrm>
            <a:off x="0" y="6742105"/>
            <a:ext cx="9144000" cy="115896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pPr defTabSz="914587"/>
            <a:endParaRPr lang="ru-RU" altLang="ru-RU" dirty="0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flipH="1">
            <a:off x="2520" y="6742105"/>
            <a:ext cx="110867" cy="115896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 flipH="1">
            <a:off x="2520" y="304047"/>
            <a:ext cx="176992" cy="1252745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 defTabSz="914587"/>
            <a:endParaRPr lang="ru-RU" altLang="ru-RU" sz="19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83568" y="2636912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b="1" dirty="0">
                <a:solidFill>
                  <a:schemeClr val="tx2"/>
                </a:solidFill>
              </a:rPr>
              <a:t>Дополнительная стипендия в размере:</a:t>
            </a:r>
          </a:p>
          <a:p>
            <a:pPr lvl="0">
              <a:buFontTx/>
              <a:buChar char="-"/>
            </a:pPr>
            <a:r>
              <a:rPr lang="ru-RU" sz="2400" b="1" dirty="0">
                <a:solidFill>
                  <a:schemeClr val="tx2"/>
                </a:solidFill>
              </a:rPr>
              <a:t> 3.500 рублей для обучающихся без задолженностей,</a:t>
            </a:r>
          </a:p>
          <a:p>
            <a:pPr lvl="0">
              <a:buFontTx/>
              <a:buChar char="-"/>
            </a:pPr>
            <a:r>
              <a:rPr lang="ru-RU" sz="2400" b="1" dirty="0">
                <a:solidFill>
                  <a:schemeClr val="tx2"/>
                </a:solidFill>
              </a:rPr>
              <a:t> 5.000 рублей для обучающихся на «4» и «5</a:t>
            </a:r>
            <a:r>
              <a:rPr lang="ru-RU" sz="2400" b="1" dirty="0" smtClean="0">
                <a:solidFill>
                  <a:schemeClr val="tx2"/>
                </a:solidFill>
              </a:rPr>
              <a:t>»,</a:t>
            </a:r>
          </a:p>
          <a:p>
            <a:pPr lvl="0"/>
            <a:r>
              <a:rPr lang="ru-RU" sz="2400" b="1" dirty="0" smtClean="0">
                <a:solidFill>
                  <a:schemeClr val="tx2"/>
                </a:solidFill>
              </a:rPr>
              <a:t>- 8.000 рублей для обучающихся на «5»</a:t>
            </a:r>
            <a:endParaRPr lang="ru-RU" sz="2400" b="1" dirty="0">
              <a:solidFill>
                <a:schemeClr val="tx2"/>
              </a:solidFill>
            </a:endParaRPr>
          </a:p>
        </p:txBody>
      </p:sp>
      <p:sp>
        <p:nvSpPr>
          <p:cNvPr id="11" name="Скругленный прямоугольник 26"/>
          <p:cNvSpPr>
            <a:spLocks noChangeArrowheads="1"/>
          </p:cNvSpPr>
          <p:nvPr/>
        </p:nvSpPr>
        <p:spPr bwMode="auto">
          <a:xfrm>
            <a:off x="323528" y="2780928"/>
            <a:ext cx="288032" cy="25493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1D5"/>
              </a:gs>
              <a:gs pos="100000">
                <a:srgbClr val="00A5F3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79512" y="1556792"/>
            <a:ext cx="889248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600" b="1" dirty="0">
                <a:solidFill>
                  <a:srgbClr val="FF0000"/>
                </a:solidFill>
                <a:latin typeface="Arial Black" pitchFamily="34" charset="0"/>
              </a:rPr>
              <a:t>Преимущества целевого обучения:</a:t>
            </a:r>
            <a:endParaRPr lang="en-US" sz="2600" b="1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83568" y="4182179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b="1" dirty="0">
                <a:solidFill>
                  <a:schemeClr val="tx2"/>
                </a:solidFill>
              </a:rPr>
              <a:t>Компенсация проезда до места </a:t>
            </a:r>
            <a:r>
              <a:rPr lang="ru-RU" sz="2400" b="1" dirty="0" smtClean="0">
                <a:solidFill>
                  <a:schemeClr val="tx2"/>
                </a:solidFill>
              </a:rPr>
              <a:t>обучения для </a:t>
            </a:r>
            <a:r>
              <a:rPr lang="ru-RU" sz="2400" b="1" dirty="0">
                <a:solidFill>
                  <a:schemeClr val="tx2"/>
                </a:solidFill>
              </a:rPr>
              <a:t>иногородних студентов 1.950 рублей в месяц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83568" y="2132856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b="1" dirty="0">
                <a:solidFill>
                  <a:schemeClr val="tx2"/>
                </a:solidFill>
              </a:rPr>
              <a:t>Гарантированное  трудоустройство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683568" y="4974267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b="1" dirty="0">
                <a:solidFill>
                  <a:schemeClr val="tx2"/>
                </a:solidFill>
              </a:rPr>
              <a:t>Оплата приобретения учебно-методической литературы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683568" y="5838363"/>
            <a:ext cx="792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b="1" dirty="0">
                <a:solidFill>
                  <a:schemeClr val="tx2"/>
                </a:solidFill>
              </a:rPr>
              <a:t>Прохождение оплачиваемой практики </a:t>
            </a:r>
          </a:p>
          <a:p>
            <a:pPr lvl="0"/>
            <a:r>
              <a:rPr lang="ru-RU" sz="2400" b="1" dirty="0">
                <a:solidFill>
                  <a:schemeClr val="tx2"/>
                </a:solidFill>
              </a:rPr>
              <a:t>по ученическому договору </a:t>
            </a:r>
          </a:p>
        </p:txBody>
      </p:sp>
      <p:sp>
        <p:nvSpPr>
          <p:cNvPr id="17" name="Скругленный прямоугольник 26"/>
          <p:cNvSpPr>
            <a:spLocks noChangeArrowheads="1"/>
          </p:cNvSpPr>
          <p:nvPr/>
        </p:nvSpPr>
        <p:spPr bwMode="auto">
          <a:xfrm>
            <a:off x="323528" y="2276872"/>
            <a:ext cx="288032" cy="25493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1D5"/>
              </a:gs>
              <a:gs pos="100000">
                <a:srgbClr val="00A5F3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23" name="Скругленный прямоугольник 26"/>
          <p:cNvSpPr>
            <a:spLocks noChangeArrowheads="1"/>
          </p:cNvSpPr>
          <p:nvPr/>
        </p:nvSpPr>
        <p:spPr bwMode="auto">
          <a:xfrm>
            <a:off x="323528" y="4326195"/>
            <a:ext cx="288032" cy="25493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1D5"/>
              </a:gs>
              <a:gs pos="100000">
                <a:srgbClr val="00A5F3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25" name="Скругленный прямоугольник 26"/>
          <p:cNvSpPr>
            <a:spLocks noChangeArrowheads="1"/>
          </p:cNvSpPr>
          <p:nvPr/>
        </p:nvSpPr>
        <p:spPr bwMode="auto">
          <a:xfrm>
            <a:off x="323528" y="5982379"/>
            <a:ext cx="288032" cy="25493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1D5"/>
              </a:gs>
              <a:gs pos="100000">
                <a:srgbClr val="00A5F3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26" name="Скругленный прямоугольник 26"/>
          <p:cNvSpPr>
            <a:spLocks noChangeArrowheads="1"/>
          </p:cNvSpPr>
          <p:nvPr/>
        </p:nvSpPr>
        <p:spPr bwMode="auto">
          <a:xfrm>
            <a:off x="323528" y="5118283"/>
            <a:ext cx="288032" cy="25493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91D5"/>
              </a:gs>
              <a:gs pos="100000">
                <a:srgbClr val="00A5F3"/>
              </a:gs>
            </a:gsLst>
            <a:lin ang="0" scaled="1"/>
          </a:gra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pic>
        <p:nvPicPr>
          <p:cNvPr id="19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Прямоугольник 10"/>
          <p:cNvSpPr>
            <a:spLocks noChangeArrowheads="1"/>
          </p:cNvSpPr>
          <p:nvPr/>
        </p:nvSpPr>
        <p:spPr bwMode="auto">
          <a:xfrm>
            <a:off x="0" y="304800"/>
            <a:ext cx="6804248" cy="1179984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 dirty="0"/>
          </a:p>
        </p:txBody>
      </p:sp>
      <p:sp>
        <p:nvSpPr>
          <p:cNvPr id="4099" name="Rectangle 13"/>
          <p:cNvSpPr>
            <a:spLocks noChangeArrowheads="1"/>
          </p:cNvSpPr>
          <p:nvPr/>
        </p:nvSpPr>
        <p:spPr bwMode="auto">
          <a:xfrm flipH="1">
            <a:off x="3174" y="304800"/>
            <a:ext cx="176338" cy="1179984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100" name="Rectangle 2"/>
          <p:cNvSpPr txBox="1">
            <a:spLocks noChangeArrowheads="1"/>
          </p:cNvSpPr>
          <p:nvPr/>
        </p:nvSpPr>
        <p:spPr bwMode="auto">
          <a:xfrm>
            <a:off x="251520" y="548680"/>
            <a:ext cx="6408712" cy="10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>
              <a:spcBef>
                <a:spcPts val="600"/>
              </a:spcBef>
            </a:pPr>
            <a:r>
              <a:rPr lang="ru-RU" altLang="ru-RU" sz="3200" b="1" dirty="0">
                <a:solidFill>
                  <a:schemeClr val="bg1"/>
                </a:solidFill>
                <a:latin typeface="Arial Black"/>
                <a:ea typeface="Times New Roman"/>
                <a:cs typeface="+mn-cs"/>
              </a:rPr>
              <a:t>09.02.01 «Компьютерные системы и комплексы»</a:t>
            </a:r>
          </a:p>
          <a:p>
            <a:pPr algn="ctr"/>
            <a:endParaRPr lang="ru-RU" altLang="ru-RU" sz="29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101" name="Прямоугольник 13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4102" name="Rectangle 13"/>
          <p:cNvSpPr>
            <a:spLocks noChangeArrowheads="1"/>
          </p:cNvSpPr>
          <p:nvPr/>
        </p:nvSpPr>
        <p:spPr bwMode="auto">
          <a:xfrm flipH="1">
            <a:off x="3175" y="6742113"/>
            <a:ext cx="109538" cy="1158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1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3059832" y="1589891"/>
            <a:ext cx="5688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FF0000"/>
                </a:solidFill>
              </a:rPr>
              <a:t>Квалификация: </a:t>
            </a:r>
            <a:r>
              <a:rPr lang="ru-RU" sz="2400" b="1" dirty="0" smtClean="0">
                <a:solidFill>
                  <a:schemeClr val="tx2"/>
                </a:solidFill>
              </a:rPr>
              <a:t>специалист</a:t>
            </a:r>
          </a:p>
          <a:p>
            <a:pPr>
              <a:defRPr/>
            </a:pPr>
            <a:r>
              <a:rPr lang="ru-RU" sz="2400" b="1" dirty="0" smtClean="0">
                <a:solidFill>
                  <a:schemeClr val="tx2"/>
                </a:solidFill>
              </a:rPr>
              <a:t>по </a:t>
            </a:r>
            <a:r>
              <a:rPr lang="ru-RU" sz="2400" b="1" dirty="0">
                <a:solidFill>
                  <a:schemeClr val="tx2"/>
                </a:solidFill>
              </a:rPr>
              <a:t>компьютерным системам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059832" y="2420888"/>
            <a:ext cx="608416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FF0000"/>
                </a:solidFill>
              </a:rPr>
              <a:t>Выпускники работают: </a:t>
            </a:r>
          </a:p>
          <a:p>
            <a:pPr>
              <a:defRPr/>
            </a:pPr>
            <a:r>
              <a:rPr lang="ru-RU" sz="2400" b="1" dirty="0">
                <a:solidFill>
                  <a:schemeClr val="tx2"/>
                </a:solidFill>
              </a:rPr>
              <a:t>в качестве специалистов по компьютерным системам на предприятиях различных сфер деятельности (обслуживающая IT-инфраструктура, компании-разработчики программного обеспечения, предприятия-производители средств вычислительной техники, банковский сектор и государственные структуры).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4" name="Picture 2" descr="D:\_Мои рисунки\Конкурс фотографий  Без границ Мининский универ\Мир без границ 2022\Вавилкина\Фотография_ Вавилкина_3.JPG"/>
          <p:cNvPicPr>
            <a:picLocks noChangeAspect="1" noChangeArrowheads="1"/>
          </p:cNvPicPr>
          <p:nvPr/>
        </p:nvPicPr>
        <p:blipFill>
          <a:blip r:embed="rId3" cstate="print">
            <a:lum bright="20000" contrast="30000"/>
          </a:blip>
          <a:srcRect t="5290"/>
          <a:stretch>
            <a:fillRect/>
          </a:stretch>
        </p:blipFill>
        <p:spPr bwMode="auto">
          <a:xfrm>
            <a:off x="467544" y="3501008"/>
            <a:ext cx="2160240" cy="306896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41986" name="Picture 2" descr="D:\_Мои рисунки\Конкурс фотографий  Без границ Мининский универ\0FF_477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556792"/>
            <a:ext cx="2814039" cy="1872208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Прямоугольник 10"/>
          <p:cNvSpPr>
            <a:spLocks noChangeArrowheads="1"/>
          </p:cNvSpPr>
          <p:nvPr/>
        </p:nvSpPr>
        <p:spPr bwMode="auto">
          <a:xfrm>
            <a:off x="0" y="304800"/>
            <a:ext cx="7164288" cy="1179984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 dirty="0"/>
          </a:p>
        </p:txBody>
      </p:sp>
      <p:sp>
        <p:nvSpPr>
          <p:cNvPr id="4099" name="Rectangle 13"/>
          <p:cNvSpPr>
            <a:spLocks noChangeArrowheads="1"/>
          </p:cNvSpPr>
          <p:nvPr/>
        </p:nvSpPr>
        <p:spPr bwMode="auto">
          <a:xfrm flipH="1">
            <a:off x="3174" y="304800"/>
            <a:ext cx="176338" cy="1179984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101" name="Прямоугольник 13"/>
          <p:cNvSpPr>
            <a:spLocks noChangeArrowheads="1"/>
          </p:cNvSpPr>
          <p:nvPr/>
        </p:nvSpPr>
        <p:spPr bwMode="auto">
          <a:xfrm>
            <a:off x="0" y="6742113"/>
            <a:ext cx="9144000" cy="115887"/>
          </a:xfrm>
          <a:prstGeom prst="rect">
            <a:avLst/>
          </a:prstGeom>
          <a:solidFill>
            <a:srgbClr val="0091D5"/>
          </a:solidFill>
          <a:ln w="9525" algn="ctr">
            <a:noFill/>
            <a:round/>
            <a:headEnd/>
            <a:tailEnd/>
          </a:ln>
        </p:spPr>
        <p:txBody>
          <a:bodyPr lIns="145124" tIns="72562" rIns="145124" bIns="72562"/>
          <a:lstStyle/>
          <a:p>
            <a:endParaRPr lang="ru-RU" altLang="ru-RU"/>
          </a:p>
        </p:txBody>
      </p:sp>
      <p:sp>
        <p:nvSpPr>
          <p:cNvPr id="4102" name="Rectangle 13"/>
          <p:cNvSpPr>
            <a:spLocks noChangeArrowheads="1"/>
          </p:cNvSpPr>
          <p:nvPr/>
        </p:nvSpPr>
        <p:spPr bwMode="auto">
          <a:xfrm flipH="1">
            <a:off x="3175" y="6742113"/>
            <a:ext cx="109538" cy="115887"/>
          </a:xfrm>
          <a:prstGeom prst="rect">
            <a:avLst/>
          </a:prstGeom>
          <a:solidFill>
            <a:srgbClr val="0066B0"/>
          </a:solidFill>
          <a:ln w="9525">
            <a:noFill/>
            <a:miter lim="800000"/>
            <a:headEnd/>
            <a:tailEnd/>
          </a:ln>
        </p:spPr>
        <p:txBody>
          <a:bodyPr wrap="none" lIns="108364" tIns="54182" rIns="108364" bIns="54182" anchor="ctr"/>
          <a:lstStyle/>
          <a:p>
            <a:pPr algn="ctr"/>
            <a:endParaRPr lang="ru-RU" altLang="ru-RU" sz="19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347864" y="1628800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FF0000"/>
                </a:solidFill>
              </a:rPr>
              <a:t>Квалификация: </a:t>
            </a:r>
            <a:r>
              <a:rPr lang="ru-RU" sz="2400" b="1" dirty="0">
                <a:solidFill>
                  <a:schemeClr val="tx2"/>
                </a:solidFill>
              </a:rPr>
              <a:t>специалист по информационным системам </a:t>
            </a:r>
          </a:p>
        </p:txBody>
      </p:sp>
      <p:pic>
        <p:nvPicPr>
          <p:cNvPr id="12" name="Picture 2" descr="D:\_Мои рисунки\Конкурс фотографий  Без границ Мининский универ\Мир без границ 2022\Костюнина\Фотография_Костюнина А.А.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221088"/>
            <a:ext cx="2880320" cy="2155274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pic>
        <p:nvPicPr>
          <p:cNvPr id="13" name="Picture 2" descr="X:\_ОБМЕННИК\_Графика для ЗТИ копия\Эмблемы\проба1_пензгту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116632"/>
            <a:ext cx="1656184" cy="1640164"/>
          </a:xfrm>
          <a:prstGeom prst="rect">
            <a:avLst/>
          </a:prstGeom>
          <a:noFill/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-252536" y="548680"/>
            <a:ext cx="7992888" cy="104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ctr"/>
          <a:lstStyle/>
          <a:p>
            <a:pPr algn="ctr">
              <a:spcBef>
                <a:spcPts val="600"/>
              </a:spcBef>
            </a:pPr>
            <a:r>
              <a:rPr lang="ru-RU" altLang="ru-RU" sz="3000" b="1" dirty="0">
                <a:solidFill>
                  <a:schemeClr val="bg1"/>
                </a:solidFill>
                <a:latin typeface="Arial Black"/>
                <a:ea typeface="Times New Roman"/>
                <a:cs typeface="+mn-cs"/>
              </a:rPr>
              <a:t>09.02.07 «Информационные системы и программирование»</a:t>
            </a:r>
          </a:p>
          <a:p>
            <a:pPr algn="ctr"/>
            <a:endParaRPr lang="ru-RU" altLang="ru-RU" sz="30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050" name="Picture 2" descr="D:\_Мои рисунки\Конкурс фотографий  Без границ Мининский универ\Мир без границ2024\Конкурс 2024\Фотография_Кузьмина В.М_1..jpg"/>
          <p:cNvPicPr>
            <a:picLocks noChangeAspect="1" noChangeArrowheads="1"/>
          </p:cNvPicPr>
          <p:nvPr/>
        </p:nvPicPr>
        <p:blipFill>
          <a:blip r:embed="rId4" cstate="print"/>
          <a:srcRect r="9091"/>
          <a:stretch>
            <a:fillRect/>
          </a:stretch>
        </p:blipFill>
        <p:spPr bwMode="auto">
          <a:xfrm>
            <a:off x="251520" y="1628800"/>
            <a:ext cx="2880320" cy="2115070"/>
          </a:xfrm>
          <a:prstGeom prst="rect">
            <a:avLst/>
          </a:prstGeom>
          <a:noFill/>
          <a:ln w="12700">
            <a:solidFill>
              <a:srgbClr val="0098DF"/>
            </a:solidFill>
            <a:miter lim="800000"/>
            <a:headEnd/>
            <a:tailEnd/>
          </a:ln>
        </p:spPr>
      </p:pic>
      <p:sp>
        <p:nvSpPr>
          <p:cNvPr id="15" name="Прямоугольник 14"/>
          <p:cNvSpPr/>
          <p:nvPr/>
        </p:nvSpPr>
        <p:spPr>
          <a:xfrm>
            <a:off x="3347864" y="2420888"/>
            <a:ext cx="57961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FF0000"/>
                </a:solidFill>
              </a:rPr>
              <a:t>Выпускники работают: </a:t>
            </a:r>
          </a:p>
          <a:p>
            <a:pPr>
              <a:buFontTx/>
              <a:buChar char="-"/>
              <a:defRPr/>
            </a:pPr>
            <a:r>
              <a:rPr lang="ru-RU" sz="2400" b="1" dirty="0">
                <a:solidFill>
                  <a:schemeClr val="tx2"/>
                </a:solidFill>
              </a:rPr>
              <a:t> специалистами по информационным системам и ресурсам,</a:t>
            </a:r>
          </a:p>
          <a:p>
            <a:pPr>
              <a:buFontTx/>
              <a:buChar char="-"/>
              <a:defRPr/>
            </a:pPr>
            <a:r>
              <a:rPr lang="ru-RU" sz="2400" b="1" dirty="0">
                <a:solidFill>
                  <a:schemeClr val="tx2"/>
                </a:solidFill>
              </a:rPr>
              <a:t> </a:t>
            </a:r>
            <a:r>
              <a:rPr lang="ru-RU" sz="2400" b="1" dirty="0" smtClean="0">
                <a:solidFill>
                  <a:schemeClr val="tx2"/>
                </a:solidFill>
              </a:rPr>
              <a:t>системными администраторами</a:t>
            </a:r>
            <a:r>
              <a:rPr lang="ru-RU" sz="2400" b="1" dirty="0">
                <a:solidFill>
                  <a:schemeClr val="tx2"/>
                </a:solidFill>
              </a:rPr>
              <a:t>,</a:t>
            </a:r>
          </a:p>
          <a:p>
            <a:pPr>
              <a:buFontTx/>
              <a:buChar char="-"/>
              <a:defRPr/>
            </a:pPr>
            <a:r>
              <a:rPr lang="ru-RU" sz="2400" b="1" dirty="0">
                <a:solidFill>
                  <a:schemeClr val="tx2"/>
                </a:solidFill>
              </a:rPr>
              <a:t> консультантами программного обеспечения,</a:t>
            </a:r>
          </a:p>
          <a:p>
            <a:pPr>
              <a:buFontTx/>
              <a:buChar char="-"/>
              <a:defRPr/>
            </a:pPr>
            <a:r>
              <a:rPr lang="ru-RU" sz="2400" b="1" dirty="0">
                <a:solidFill>
                  <a:schemeClr val="tx2"/>
                </a:solidFill>
              </a:rPr>
              <a:t> администраторами и разработчиками баз данных,</a:t>
            </a:r>
          </a:p>
          <a:p>
            <a:pPr>
              <a:buFontTx/>
              <a:buChar char="-"/>
              <a:defRPr/>
            </a:pPr>
            <a:r>
              <a:rPr lang="ru-RU" sz="2400" b="1" dirty="0">
                <a:solidFill>
                  <a:schemeClr val="tx2"/>
                </a:solidFill>
              </a:rPr>
              <a:t> программистами,</a:t>
            </a:r>
          </a:p>
          <a:p>
            <a:pPr>
              <a:buFontTx/>
              <a:buChar char="-"/>
              <a:defRPr/>
            </a:pPr>
            <a:r>
              <a:rPr lang="ru-RU" sz="2400" b="1" dirty="0">
                <a:solidFill>
                  <a:schemeClr val="tx2"/>
                </a:solidFill>
              </a:rPr>
              <a:t> менеджерами проектов в IT-сфере.</a:t>
            </a:r>
          </a:p>
          <a:p>
            <a:pPr>
              <a:defRPr/>
            </a:pP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11" name="Picture 2" descr="ПГК (Поволжский государственный колледж) | 15.02.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1484784"/>
            <a:ext cx="1141797" cy="12223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8200</TotalTime>
  <Words>843</Words>
  <Application>Microsoft Office PowerPoint</Application>
  <PresentationFormat>Экран (4:3)</PresentationFormat>
  <Paragraphs>181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Тема Office</vt:lpstr>
      <vt:lpstr>Слайд 1</vt:lpstr>
      <vt:lpstr>Время думать о БУДУЩЕМ!</vt:lpstr>
      <vt:lpstr>История ЗТИ – филиала ПензГТУ</vt:lpstr>
      <vt:lpstr>Наши специальности</vt:lpstr>
      <vt:lpstr>Слайд 5</vt:lpstr>
      <vt:lpstr>Слайд 6</vt:lpstr>
      <vt:lpstr>Слайд 7</vt:lpstr>
      <vt:lpstr>Слайд 8</vt:lpstr>
      <vt:lpstr>Слайд 9</vt:lpstr>
      <vt:lpstr>Слайд 10</vt:lpstr>
      <vt:lpstr>Наши специальности</vt:lpstr>
      <vt:lpstr>Контрольные цифры приема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</vt:vector>
  </TitlesOfParts>
  <Company>ПГТА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pk</dc:creator>
  <cp:lastModifiedBy>санникова</cp:lastModifiedBy>
  <cp:revision>702</cp:revision>
  <dcterms:created xsi:type="dcterms:W3CDTF">2014-09-04T09:24:40Z</dcterms:created>
  <dcterms:modified xsi:type="dcterms:W3CDTF">2025-03-24T13:21:14Z</dcterms:modified>
</cp:coreProperties>
</file>